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6A278-CDA8-41BD-B4E7-D234D5A90572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7A4C2-A9DD-4604-A7E6-47C2D8EB57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69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7A4C2-A9DD-4604-A7E6-47C2D8EB576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802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7A4C2-A9DD-4604-A7E6-47C2D8EB576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295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7A4C2-A9DD-4604-A7E6-47C2D8EB576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478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8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6155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21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02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96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46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7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4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6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1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3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7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7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0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10/29/2024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04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77" r:id="rId16"/>
    <p:sldLayoutId id="21474839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26C875A-C468-0EF7-5FCB-617896054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2012" y="843116"/>
            <a:ext cx="6655524" cy="3329581"/>
          </a:xfrm>
        </p:spPr>
        <p:txBody>
          <a:bodyPr>
            <a:normAutofit/>
          </a:bodyPr>
          <a:lstStyle/>
          <a:p>
            <a:r>
              <a:rPr lang="it-IT" sz="5500" b="1" dirty="0">
                <a:solidFill>
                  <a:srgbClr val="EBEBEB"/>
                </a:solidFill>
                <a:latin typeface="Palatino Linotype" panose="02040502050505030304" pitchFamily="18" charset="0"/>
              </a:rPr>
              <a:t>LA FASE ISTRUTTORIA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fondo astratto triangolare">
            <a:extLst>
              <a:ext uri="{FF2B5EF4-FFF2-40B4-BE49-F238E27FC236}">
                <a16:creationId xmlns:a16="http://schemas.microsoft.com/office/drawing/2014/main" id="{5E1EEC40-EC1E-3CC9-77D8-78CE2A78BF1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731" r="33644" b="-1"/>
          <a:stretch/>
        </p:blipFill>
        <p:spPr>
          <a:xfrm>
            <a:off x="20" y="10"/>
            <a:ext cx="4481944" cy="6857990"/>
          </a:xfrm>
          <a:custGeom>
            <a:avLst/>
            <a:gdLst/>
            <a:ahLst/>
            <a:cxnLst/>
            <a:rect l="l" t="t" r="r" b="b"/>
            <a:pathLst>
              <a:path w="4481964" h="6858000">
                <a:moveTo>
                  <a:pt x="0" y="0"/>
                </a:moveTo>
                <a:lnTo>
                  <a:pt x="3137249" y="0"/>
                </a:ln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6" name="Rectangle 12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47EA459-B0DB-D79A-671F-3C918223CF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3887" y="371714"/>
            <a:ext cx="1493649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2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99B541-2982-9F9A-F4EE-AFFCCA7C5A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49853" y="380077"/>
            <a:ext cx="1493649" cy="53039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BD53FE-0483-39FD-B4C3-43529AF8CE36}"/>
              </a:ext>
            </a:extLst>
          </p:cNvPr>
          <p:cNvSpPr txBox="1"/>
          <p:nvPr/>
        </p:nvSpPr>
        <p:spPr>
          <a:xfrm>
            <a:off x="117988" y="2205915"/>
            <a:ext cx="120740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La garanzia di un agire amministrativo imparziale richiede che siano valutati tutti gli interessi coinvolti, ed è per questo che, su impulso di dottrina e giurisprudenza, il legislatore ha introdotto il </a:t>
            </a:r>
            <a:r>
              <a:rPr lang="it-IT" sz="2200" b="1" dirty="0">
                <a:latin typeface="Palatino Linotype" panose="02040502050505030304" pitchFamily="18" charset="0"/>
              </a:rPr>
              <a:t>«principio del contraddittorio» </a:t>
            </a:r>
            <a:r>
              <a:rPr lang="it-IT" sz="2200" dirty="0">
                <a:latin typeface="Palatino Linotype" panose="02040502050505030304" pitchFamily="18" charset="0"/>
              </a:rPr>
              <a:t>all’art. 6 bis della L. 212/2000 (riforma Dlgs 219/2023).</a:t>
            </a: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Per quel che qui ci interessa, all’esito delle attività istruttorie dell’AF, qualora emergano elementi rilevanti ai fini dell’adozione dell’atto impositivo successivo, l’ Agenzia comunica uno </a:t>
            </a:r>
            <a:r>
              <a:rPr lang="it-IT" sz="2200" b="1" dirty="0">
                <a:latin typeface="Palatino Linotype" panose="02040502050505030304" pitchFamily="18" charset="0"/>
              </a:rPr>
              <a:t>schema d’atto </a:t>
            </a:r>
            <a:r>
              <a:rPr lang="it-IT" sz="2200" dirty="0">
                <a:latin typeface="Palatino Linotype" panose="02040502050505030304" pitchFamily="18" charset="0"/>
              </a:rPr>
              <a:t>(comma 3 art. </a:t>
            </a:r>
            <a:r>
              <a:rPr lang="it-IT" sz="2200" i="1" dirty="0" err="1">
                <a:latin typeface="Palatino Linotype" panose="02040502050505030304" pitchFamily="18" charset="0"/>
              </a:rPr>
              <a:t>cit</a:t>
            </a:r>
            <a:r>
              <a:rPr lang="it-IT" sz="2200" dirty="0">
                <a:latin typeface="Palatino Linotype" panose="02040502050505030304" pitchFamily="18" charset="0"/>
              </a:rPr>
              <a:t>) con il quale invita il contribuente a presentare eventuali osservazioni entro il termine di decadenza di 60 giorni.</a:t>
            </a: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L’introduzione nel nostro ordinamento dello schema d’atto favorisce la compliance amministrativa e consente al contribuente di avvalersi degli strumenti deflativi del contenzioso come il c.d. ravvedimento operoso ex. art. 13 D.lgs. n. 472/97 e l’accertamento con adesione ex art 6, comma 2 </a:t>
            </a:r>
            <a:r>
              <a:rPr lang="it-IT" sz="2200" i="1" dirty="0">
                <a:latin typeface="Palatino Linotype" panose="02040502050505030304" pitchFamily="18" charset="0"/>
              </a:rPr>
              <a:t>bis </a:t>
            </a:r>
            <a:r>
              <a:rPr lang="it-IT" sz="2200" dirty="0">
                <a:latin typeface="Palatino Linotype" panose="02040502050505030304" pitchFamily="18" charset="0"/>
              </a:rPr>
              <a:t>D.lgs. n. 218/97.</a:t>
            </a:r>
            <a:endParaRPr lang="it-IT" sz="2200" i="1" dirty="0">
              <a:latin typeface="Palatino Linotype" panose="0204050205050503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4E7C4F2-BAA4-C4B7-3C87-EC4D83BEC58E}"/>
              </a:ext>
            </a:extLst>
          </p:cNvPr>
          <p:cNvSpPr txBox="1"/>
          <p:nvPr/>
        </p:nvSpPr>
        <p:spPr>
          <a:xfrm>
            <a:off x="3950867" y="841799"/>
            <a:ext cx="41665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IL CONTRADDITTORIO</a:t>
            </a:r>
          </a:p>
        </p:txBody>
      </p:sp>
    </p:spTree>
    <p:extLst>
      <p:ext uri="{BB962C8B-B14F-4D97-AF65-F5344CB8AC3E}">
        <p14:creationId xmlns:p14="http://schemas.microsoft.com/office/powerpoint/2010/main" val="2961934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99B541-2982-9F9A-F4EE-AFFCCA7C5A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49853" y="380077"/>
            <a:ext cx="1493649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95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353961" y="2611121"/>
            <a:ext cx="11341510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L’Amministrazione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Finanziaria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è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titolare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di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poteri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di carattere </a:t>
            </a:r>
            <a:r>
              <a:rPr lang="en-US" sz="2200" b="1" dirty="0" err="1">
                <a:latin typeface="Palatino Linotype" panose="02040502050505030304" pitchFamily="18" charset="0"/>
                <a:ea typeface="+mj-ea"/>
                <a:cs typeface="+mj-cs"/>
              </a:rPr>
              <a:t>autoritativo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,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c.d.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poteri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istruttori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.</a:t>
            </a:r>
          </a:p>
          <a:p>
            <a:pPr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L’esercizio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di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tali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poteri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è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finalizzato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alla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ricostruzione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del </a:t>
            </a:r>
            <a:r>
              <a:rPr lang="en-US" sz="2200" b="1" dirty="0" err="1">
                <a:latin typeface="Palatino Linotype" panose="02040502050505030304" pitchFamily="18" charset="0"/>
                <a:ea typeface="+mj-ea"/>
                <a:cs typeface="+mj-cs"/>
              </a:rPr>
              <a:t>reddito</a:t>
            </a:r>
            <a:r>
              <a:rPr lang="en-US" sz="2200" b="1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b="1" dirty="0" err="1">
                <a:latin typeface="Palatino Linotype" panose="02040502050505030304" pitchFamily="18" charset="0"/>
                <a:ea typeface="+mj-ea"/>
                <a:cs typeface="+mj-cs"/>
              </a:rPr>
              <a:t>effettivo</a:t>
            </a:r>
            <a:r>
              <a:rPr lang="en-US" sz="2200" b="1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e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della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reale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b="1" dirty="0" err="1">
                <a:latin typeface="Palatino Linotype" panose="02040502050505030304" pitchFamily="18" charset="0"/>
                <a:ea typeface="+mj-ea"/>
                <a:cs typeface="+mj-cs"/>
              </a:rPr>
              <a:t>capacità</a:t>
            </a:r>
            <a:r>
              <a:rPr lang="en-US" sz="2200" b="1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b="1" dirty="0" err="1">
                <a:latin typeface="Palatino Linotype" panose="02040502050505030304" pitchFamily="18" charset="0"/>
                <a:ea typeface="+mj-ea"/>
                <a:cs typeface="+mj-cs"/>
              </a:rPr>
              <a:t>contributiva</a:t>
            </a:r>
            <a:r>
              <a:rPr lang="en-US" sz="2200" b="1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del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soggetto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sottoposto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a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controllo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.</a:t>
            </a:r>
          </a:p>
          <a:p>
            <a:pPr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L’attività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istruttoria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è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soggetta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al principio di riserva di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legge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ex art 23 Cost,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poichè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potenzialmente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lesiva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dei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diritti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e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libertà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del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contribuente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.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Difatti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,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l’attività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in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questione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non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può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essere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arbitraria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incontrando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limiti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e le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garanzie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previste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dalla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Costituzione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(art. 2, 3, 53, 97),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nonchè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dalla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L. 212/2000 (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Statuto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dei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diritti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del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contribuente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) e L. 241/1990 (c.d.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legge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sul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procedimento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2200" dirty="0" err="1">
                <a:latin typeface="Palatino Linotype" panose="02040502050505030304" pitchFamily="18" charset="0"/>
                <a:ea typeface="+mj-ea"/>
                <a:cs typeface="+mj-cs"/>
              </a:rPr>
              <a:t>amministrativo</a:t>
            </a:r>
            <a:r>
              <a:rPr lang="en-US" sz="2200" dirty="0">
                <a:latin typeface="Palatino Linotype" panose="02040502050505030304" pitchFamily="18" charset="0"/>
                <a:ea typeface="+mj-ea"/>
                <a:cs typeface="+mj-cs"/>
              </a:rPr>
              <a:t>).</a:t>
            </a: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Palatino Linotype" panose="02040502050505030304" pitchFamily="18" charset="0"/>
              <a:ea typeface="+mj-ea"/>
              <a:cs typeface="+mj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ABAD351-EE9C-7F06-80DC-29DBB90AA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202" y="387705"/>
            <a:ext cx="1495019" cy="53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5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147EAF4-6BB9-F99F-8261-4A524ED2DFE3}"/>
              </a:ext>
            </a:extLst>
          </p:cNvPr>
          <p:cNvSpPr txBox="1"/>
          <p:nvPr/>
        </p:nvSpPr>
        <p:spPr>
          <a:xfrm>
            <a:off x="412955" y="2460709"/>
            <a:ext cx="1135625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La disciplina dei poteri di indagine e controllo è contenuta negli artt. da 31 a 45 del D.p.r. n 600/73. Per quanto riguarda l’Iva le norme di interesse sono contenute negli artt. 51 e 52 del D.p.r. n. 633/1972. </a:t>
            </a: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I poteri si distinguono in:</a:t>
            </a:r>
          </a:p>
          <a:p>
            <a:pPr marL="342900" indent="-342900" algn="just">
              <a:buFontTx/>
              <a:buChar char="-"/>
            </a:pPr>
            <a:r>
              <a:rPr lang="it-IT" sz="2200" dirty="0">
                <a:latin typeface="Palatino Linotype" panose="02040502050505030304" pitchFamily="18" charset="0"/>
              </a:rPr>
              <a:t>liquidazione </a:t>
            </a:r>
          </a:p>
          <a:p>
            <a:pPr marL="342900" indent="-342900" algn="just">
              <a:buFontTx/>
              <a:buChar char="-"/>
            </a:pPr>
            <a:r>
              <a:rPr lang="it-IT" sz="2200" dirty="0">
                <a:latin typeface="Palatino Linotype" panose="02040502050505030304" pitchFamily="18" charset="0"/>
              </a:rPr>
              <a:t>controllo formale</a:t>
            </a:r>
          </a:p>
          <a:p>
            <a:pPr marL="342900" indent="-342900" algn="just">
              <a:buFontTx/>
              <a:buChar char="-"/>
            </a:pPr>
            <a:r>
              <a:rPr lang="it-IT" sz="2200" dirty="0">
                <a:latin typeface="Palatino Linotype" panose="02040502050505030304" pitchFamily="18" charset="0"/>
              </a:rPr>
              <a:t>controllo sostanziale</a:t>
            </a:r>
          </a:p>
          <a:p>
            <a:pPr marL="342900" indent="-342900" algn="just">
              <a:buFontTx/>
              <a:buChar char="-"/>
            </a:pPr>
            <a:r>
              <a:rPr lang="it-IT" sz="2200" dirty="0">
                <a:latin typeface="Palatino Linotype" panose="02040502050505030304" pitchFamily="18" charset="0"/>
              </a:rPr>
              <a:t>indagini bancarie</a:t>
            </a:r>
          </a:p>
          <a:p>
            <a:pPr marL="342900" indent="-342900" algn="just">
              <a:buFontTx/>
              <a:buChar char="-"/>
            </a:pPr>
            <a:endParaRPr lang="it-IT" sz="2200" dirty="0">
              <a:latin typeface="Palatino Linotype" panose="02040502050505030304" pitchFamily="18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2895073-9CEB-F3FB-CC00-0E2B7765C0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8712" y="365430"/>
            <a:ext cx="1485830" cy="5292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8872EAE-BE57-44BD-460C-88637D40A7E6}"/>
              </a:ext>
            </a:extLst>
          </p:cNvPr>
          <p:cNvSpPr txBox="1"/>
          <p:nvPr/>
        </p:nvSpPr>
        <p:spPr>
          <a:xfrm>
            <a:off x="3700152" y="1066163"/>
            <a:ext cx="49776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TIPOLOGIE DI CONTROLLO </a:t>
            </a:r>
          </a:p>
        </p:txBody>
      </p:sp>
    </p:spTree>
    <p:extLst>
      <p:ext uri="{BB962C8B-B14F-4D97-AF65-F5344CB8AC3E}">
        <p14:creationId xmlns:p14="http://schemas.microsoft.com/office/powerpoint/2010/main" val="1592885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C09EEA-6731-B53A-FA96-9EEDF4673F34}"/>
              </a:ext>
            </a:extLst>
          </p:cNvPr>
          <p:cNvSpPr txBox="1"/>
          <p:nvPr/>
        </p:nvSpPr>
        <p:spPr>
          <a:xfrm>
            <a:off x="209132" y="2872413"/>
            <a:ext cx="119315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Palatino Linotype" panose="02040502050505030304" pitchFamily="18" charset="0"/>
              </a:rPr>
              <a:t>La liquidazione è un </a:t>
            </a:r>
            <a:r>
              <a:rPr lang="it-IT" sz="2200" b="1" dirty="0">
                <a:latin typeface="Palatino Linotype" panose="02040502050505030304" pitchFamily="18" charset="0"/>
              </a:rPr>
              <a:t>controllo automatico </a:t>
            </a:r>
            <a:r>
              <a:rPr lang="it-IT" sz="2200" dirty="0">
                <a:latin typeface="Palatino Linotype" panose="02040502050505030304" pitchFamily="18" charset="0"/>
              </a:rPr>
              <a:t>della dichiarazione in via informatica, volto alla rettifica dei dati numerici indicati nella dichiarazione o all’Anagrafe tributaria dunque non è un controllo volto alla rettifica del reddito. </a:t>
            </a:r>
          </a:p>
          <a:p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Qualora emerga la presenza di incongruenze dei dati indicati nelle dichiarazioni, l’Amministrazione finanziaria emette la c.d. comunicazione di irregolarità.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6B9E473-34A8-51D7-4D59-1E4169C57A2F}"/>
              </a:ext>
            </a:extLst>
          </p:cNvPr>
          <p:cNvSpPr txBox="1"/>
          <p:nvPr/>
        </p:nvSpPr>
        <p:spPr>
          <a:xfrm>
            <a:off x="1484931" y="833162"/>
            <a:ext cx="93799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LIQUIDAZIONE</a:t>
            </a:r>
          </a:p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Art. 36 </a:t>
            </a:r>
            <a:r>
              <a:rPr lang="it-IT" sz="26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bis</a:t>
            </a:r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 d.p.r. n. 600/1973 e 54 </a:t>
            </a:r>
            <a:r>
              <a:rPr lang="it-IT" sz="2600" b="1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bis</a:t>
            </a:r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 d.p.r. n. 633/1972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A0D266A-5C87-1619-9982-95E672E6E6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712" y="392339"/>
            <a:ext cx="1494000" cy="53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710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9498A8-F77C-B55A-CBE8-16227BE22086}"/>
              </a:ext>
            </a:extLst>
          </p:cNvPr>
          <p:cNvSpPr txBox="1"/>
          <p:nvPr/>
        </p:nvSpPr>
        <p:spPr>
          <a:xfrm>
            <a:off x="4006332" y="976485"/>
            <a:ext cx="417934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CONTROLLO FORMALE</a:t>
            </a:r>
          </a:p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Art. 36 ter d.p.r. n. 600/73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B050C3B-8F9B-7D4D-C694-D12570CA235F}"/>
              </a:ext>
            </a:extLst>
          </p:cNvPr>
          <p:cNvSpPr txBox="1"/>
          <p:nvPr/>
        </p:nvSpPr>
        <p:spPr>
          <a:xfrm>
            <a:off x="233516" y="2587999"/>
            <a:ext cx="117249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Il </a:t>
            </a:r>
            <a:r>
              <a:rPr lang="it-IT" sz="2200" b="1" dirty="0">
                <a:latin typeface="Palatino Linotype" panose="02040502050505030304" pitchFamily="18" charset="0"/>
              </a:rPr>
              <a:t>controllo formale </a:t>
            </a:r>
            <a:r>
              <a:rPr lang="it-IT" sz="2200" dirty="0">
                <a:latin typeface="Palatino Linotype" panose="02040502050505030304" pitchFamily="18" charset="0"/>
              </a:rPr>
              <a:t>delle dichiarazioni è volto a vagliare taluni elementi della dichiarazione meritevoli di essere giustificati documentalmente dal soggetto passivo d’imposta.</a:t>
            </a: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La verifica si incentra su dati quali deduzioni, detrazioni, crediti di imposta, ritenute, invitando il contribuente a fornire chiarimenti e idonei elementi giustificativi.</a:t>
            </a: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L’esito del controllo deve essere comunicato al contribuente motivando le ragioni che hanno dato luogo alla rettifica dei dati. </a:t>
            </a: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Il controllo formale avviene sulla base di appositi criteri selettivi fissati dal MEF; nonostante sia diretto alla verifica della dichiarazione in maniera più approfondita rispetto alla liquidazione, tale tipo di controllo è estraneo alla fase di accertamento e l’ufficio non ha il potere di valutare nel merito il presupposto d’imposta, difatti avviene «senza pregiudizio dell’azione accertatrice»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8A2FFAF-2982-0887-77BA-23E5173F06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712" y="402344"/>
            <a:ext cx="1494000" cy="53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17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CF1225-026E-96EB-1FC7-A9F5CA67E6C1}"/>
              </a:ext>
            </a:extLst>
          </p:cNvPr>
          <p:cNvSpPr txBox="1"/>
          <p:nvPr/>
        </p:nvSpPr>
        <p:spPr>
          <a:xfrm>
            <a:off x="3640106" y="1118705"/>
            <a:ext cx="491179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CONTROLLO SOSTANZIALE</a:t>
            </a:r>
          </a:p>
          <a:p>
            <a:pPr algn="ctr"/>
            <a:endParaRPr lang="it-IT" sz="26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BB7E56A-CC37-9E19-4482-DE2297BF22B4}"/>
              </a:ext>
            </a:extLst>
          </p:cNvPr>
          <p:cNvSpPr txBox="1"/>
          <p:nvPr/>
        </p:nvSpPr>
        <p:spPr>
          <a:xfrm>
            <a:off x="99060" y="2449520"/>
            <a:ext cx="119938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Il </a:t>
            </a:r>
            <a:r>
              <a:rPr lang="it-IT" sz="2200" b="1" dirty="0">
                <a:latin typeface="Palatino Linotype" panose="02040502050505030304" pitchFamily="18" charset="0"/>
              </a:rPr>
              <a:t>controllo sostanziale </a:t>
            </a:r>
            <a:r>
              <a:rPr lang="it-IT" sz="2200" dirty="0">
                <a:latin typeface="Palatino Linotype" panose="02040502050505030304" pitchFamily="18" charset="0"/>
              </a:rPr>
              <a:t>o di merito delle posizioni fiscali dei contribuenti è inteso come attività investigativa dei soggetti preposti alla verifica fiscale. I poteri investigativi non sono generalizzati ma tassativamente individuati ed esercitabili nel rispetto delle garanzie previste a tutela del contribuente.</a:t>
            </a: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L’Amministrazione finanziaria può esercitare poteri ispettivi solo a fronte del verificarsi dei presupposti previsti dalla legge, pena l’illegittimità della verifica viziata da eccesso di potere.</a:t>
            </a: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La verifica fiscale è un’attività a «formazione progressiva» perché consta di una serie di operazioni che cominciano con l’</a:t>
            </a:r>
            <a:r>
              <a:rPr lang="it-IT" sz="2200" b="1" dirty="0">
                <a:latin typeface="Palatino Linotype" panose="02040502050505030304" pitchFamily="18" charset="0"/>
              </a:rPr>
              <a:t>accesso</a:t>
            </a:r>
            <a:r>
              <a:rPr lang="it-IT" sz="2200" dirty="0">
                <a:latin typeface="Palatino Linotype" panose="02040502050505030304" pitchFamily="18" charset="0"/>
              </a:rPr>
              <a:t>, si snodano attraverso </a:t>
            </a:r>
            <a:r>
              <a:rPr lang="it-IT" sz="2200" b="1" dirty="0">
                <a:latin typeface="Palatino Linotype" panose="02040502050505030304" pitchFamily="18" charset="0"/>
              </a:rPr>
              <a:t>ispezioni</a:t>
            </a:r>
            <a:r>
              <a:rPr lang="it-IT" sz="2200" dirty="0">
                <a:latin typeface="Palatino Linotype" panose="02040502050505030304" pitchFamily="18" charset="0"/>
              </a:rPr>
              <a:t> e </a:t>
            </a:r>
            <a:r>
              <a:rPr lang="it-IT" sz="2200" b="1" dirty="0">
                <a:latin typeface="Palatino Linotype" panose="02040502050505030304" pitchFamily="18" charset="0"/>
              </a:rPr>
              <a:t>verificazioni</a:t>
            </a:r>
            <a:r>
              <a:rPr lang="it-IT" sz="2200" dirty="0">
                <a:latin typeface="Palatino Linotype" panose="02040502050505030304" pitchFamily="18" charset="0"/>
              </a:rPr>
              <a:t>, e si concludono con la predisposizione di un documento, sottoscritto dal contribuente, che sintetizza l’esito delle operazioni effettuate e chiude la fase istruttoria, il c.d. processo verbale di constatazione (PVC).</a:t>
            </a: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69F9D63-9CAC-2B51-A207-2C7E92FB2B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712" y="363751"/>
            <a:ext cx="1494000" cy="53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57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C53F7E-C42D-849A-D6AD-3FD6C0F33A35}"/>
              </a:ext>
            </a:extLst>
          </p:cNvPr>
          <p:cNvSpPr txBox="1"/>
          <p:nvPr/>
        </p:nvSpPr>
        <p:spPr>
          <a:xfrm>
            <a:off x="5190143" y="913574"/>
            <a:ext cx="18117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ACCESSO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E45996-DF0B-5216-85C0-8CD10FCF5191}"/>
              </a:ext>
            </a:extLst>
          </p:cNvPr>
          <p:cNvSpPr txBox="1"/>
          <p:nvPr/>
        </p:nvSpPr>
        <p:spPr>
          <a:xfrm>
            <a:off x="329533" y="2418955"/>
            <a:ext cx="1142050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Con il termine </a:t>
            </a:r>
            <a:r>
              <a:rPr lang="it-IT" sz="2200" b="1" dirty="0">
                <a:latin typeface="Palatino Linotype" panose="02040502050505030304" pitchFamily="18" charset="0"/>
              </a:rPr>
              <a:t>«accesso» </a:t>
            </a:r>
            <a:r>
              <a:rPr lang="it-IT" sz="2200" dirty="0">
                <a:latin typeface="Palatino Linotype" panose="02040502050505030304" pitchFamily="18" charset="0"/>
              </a:rPr>
              <a:t>si intende l’ingresso e la permanenza dell’AF e della Guardia di Finanza in un determinato luogo, quale sede dell’esercizio di attività commerciali (e non) o professionali, agricole, artistiche. L’accesso deve essere autorizzato dal Capo dell’Ufficio dell’Agenzia delle Entrate o il Comandante della GDF, oppure il Procuratore della Repubblica qualora l’accesso avvenga in abitazione. Il contribuente deve essere informato delle ragioni che giustificano la verifica e l’oggetto della stessa. L’art. 12, comma 6, dello Statuto dispone che la permanenza degli operatori in caso di verifiche fiscali presso la sede del contribuente, non può superare i 30 giorni (prorogabili di ulteriori 30) e nel caso di lavoratori autonomi o imprese in contabilità semplificata non può essere superiore a 15 giorni contenuti nell’arco di non più di un trimestre.</a:t>
            </a:r>
            <a:endParaRPr lang="it-IT" sz="2200" dirty="0"/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904DCE5-B714-3224-3E9D-2CC01EE9D9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8712" y="381464"/>
            <a:ext cx="1494000" cy="53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4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1103312" y="2763520"/>
            <a:ext cx="8946541" cy="3484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93E3DE6-B2CB-D634-1802-6247B79FA466}"/>
              </a:ext>
            </a:extLst>
          </p:cNvPr>
          <p:cNvSpPr txBox="1"/>
          <p:nvPr/>
        </p:nvSpPr>
        <p:spPr>
          <a:xfrm>
            <a:off x="358877" y="2403612"/>
            <a:ext cx="1147424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Una volta effettuato l’accesso, si procede all’ </a:t>
            </a:r>
            <a:r>
              <a:rPr lang="it-IT" sz="2200" b="1" dirty="0">
                <a:latin typeface="Palatino Linotype" panose="02040502050505030304" pitchFamily="18" charset="0"/>
              </a:rPr>
              <a:t>«ispezione»; </a:t>
            </a:r>
            <a:r>
              <a:rPr lang="it-IT" sz="2200" dirty="0">
                <a:latin typeface="Palatino Linotype" panose="02040502050505030304" pitchFamily="18" charset="0"/>
              </a:rPr>
              <a:t>tale attività è volta all’esame della documentazione contabile in possesso del soggetto sottoposto a verifica. </a:t>
            </a: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L’AF procede all’ispezione dei documenti, registri, scritture che si trovano nei locali; qualora l’ispezione si fatta ai fini IVA, le scritture e i libri non esibiti in corso di verifica sono preclusi in sede contenziosa.</a:t>
            </a: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Gli organi preposti al controllo procedono alla </a:t>
            </a:r>
            <a:r>
              <a:rPr lang="it-IT" sz="2200" b="1" dirty="0">
                <a:latin typeface="Palatino Linotype" panose="02040502050505030304" pitchFamily="18" charset="0"/>
              </a:rPr>
              <a:t>«verifica» </a:t>
            </a:r>
            <a:r>
              <a:rPr lang="it-IT" sz="2200" dirty="0">
                <a:latin typeface="Palatino Linotype" panose="02040502050505030304" pitchFamily="18" charset="0"/>
              </a:rPr>
              <a:t>nei confronti del personale, delle merci, al fine di compiere un riscontro sulla correttezza della contabilità.</a:t>
            </a: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endParaRPr lang="it-IT" sz="2200" dirty="0">
              <a:latin typeface="Palatino Linotype" panose="02040502050505030304" pitchFamily="18" charset="0"/>
            </a:endParaRPr>
          </a:p>
          <a:p>
            <a:pPr algn="just"/>
            <a:r>
              <a:rPr lang="it-IT" sz="2200" dirty="0">
                <a:latin typeface="Palatino Linotype" panose="02040502050505030304" pitchFamily="18" charset="0"/>
              </a:rPr>
              <a:t>All’esito dell’attività investigativa, i soggetti procedenti devono redigere il PVC, un documento sottoscritto dal contribuente che descrive e sintetizza i dati rilevati durante l’attività.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75CA5CA-1F7C-97D9-E338-8CF66D4B24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3712" y="394569"/>
            <a:ext cx="1494000" cy="53211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FCD828-E330-E49D-FBA9-EE55EBA4AFC8}"/>
              </a:ext>
            </a:extLst>
          </p:cNvPr>
          <p:cNvSpPr txBox="1"/>
          <p:nvPr/>
        </p:nvSpPr>
        <p:spPr>
          <a:xfrm>
            <a:off x="4072851" y="911635"/>
            <a:ext cx="404630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ISPEZIONE E VERIFICA</a:t>
            </a:r>
          </a:p>
        </p:txBody>
      </p:sp>
    </p:spTree>
    <p:extLst>
      <p:ext uri="{BB962C8B-B14F-4D97-AF65-F5344CB8AC3E}">
        <p14:creationId xmlns:p14="http://schemas.microsoft.com/office/powerpoint/2010/main" val="166248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E7781B-F108-480F-6B1D-B55702296D4E}"/>
              </a:ext>
            </a:extLst>
          </p:cNvPr>
          <p:cNvSpPr txBox="1"/>
          <p:nvPr/>
        </p:nvSpPr>
        <p:spPr>
          <a:xfrm>
            <a:off x="265471" y="2286162"/>
            <a:ext cx="11813457" cy="3962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Palatino Linotype" panose="02040502050505030304" pitchFamily="18" charset="0"/>
              <a:ea typeface="+mj-ea"/>
              <a:cs typeface="+mj-cs"/>
            </a:endParaRPr>
          </a:p>
          <a:p>
            <a:pPr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65105F1-EF53-E239-8318-866B5FDFAC0E}"/>
              </a:ext>
            </a:extLst>
          </p:cNvPr>
          <p:cNvSpPr txBox="1"/>
          <p:nvPr/>
        </p:nvSpPr>
        <p:spPr>
          <a:xfrm>
            <a:off x="4380921" y="989020"/>
            <a:ext cx="39581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VERIFICHE BANCARIE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99B541-2982-9F9A-F4EE-AFFCCA7C5A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49853" y="380077"/>
            <a:ext cx="1493649" cy="53039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1C36099-11DB-9A2F-2B5A-1858811B2324}"/>
              </a:ext>
            </a:extLst>
          </p:cNvPr>
          <p:cNvSpPr txBox="1"/>
          <p:nvPr/>
        </p:nvSpPr>
        <p:spPr>
          <a:xfrm>
            <a:off x="1" y="2189583"/>
            <a:ext cx="1218985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>
                <a:latin typeface="Palatino Linotype" panose="02040502050505030304" pitchFamily="18" charset="0"/>
              </a:rPr>
              <a:t>Le indagini bancarie sono mezzi istruttori che l’Amministrazione, previa autorizzazione, può utilizzare per l’accertamento dei redditi del contribuente.</a:t>
            </a:r>
          </a:p>
          <a:p>
            <a:pPr algn="just"/>
            <a:endParaRPr lang="it-IT" sz="2100" dirty="0">
              <a:latin typeface="Palatino Linotype" panose="02040502050505030304" pitchFamily="18" charset="0"/>
            </a:endParaRPr>
          </a:p>
          <a:p>
            <a:pPr algn="just"/>
            <a:r>
              <a:rPr lang="it-IT" sz="2100" dirty="0">
                <a:latin typeface="Palatino Linotype" panose="02040502050505030304" pitchFamily="18" charset="0"/>
              </a:rPr>
              <a:t>L’accertamento bancario ha presentato problemi di legittimità costituzionale con riferimento al segreto bancario e al diritto di riservatezza; tali problemi sono stati superati dalla Corte Cost che ha considerato tali verifiche strettamente legate alla tutela dei traffici commerciali, dunque funzionali all’esatto accertamento dei tributi. </a:t>
            </a:r>
          </a:p>
          <a:p>
            <a:pPr algn="just"/>
            <a:r>
              <a:rPr lang="it-IT" sz="2100" dirty="0">
                <a:latin typeface="Palatino Linotype" panose="02040502050505030304" pitchFamily="18" charset="0"/>
              </a:rPr>
              <a:t>Qualora le risultanze delle indagini non corrispondano alla contabilità, opera una presunzione legale relativa di illecito tributario ed è onere del contribuente superarla con prova contraria. </a:t>
            </a:r>
          </a:p>
          <a:p>
            <a:pPr algn="just"/>
            <a:r>
              <a:rPr lang="it-IT" sz="2100" dirty="0">
                <a:latin typeface="Palatino Linotype" panose="02040502050505030304" pitchFamily="18" charset="0"/>
              </a:rPr>
              <a:t>In particolare, vi è la presunzione per cui sia i prelevamenti che i versamenti effettuati su conti correnti bancari, devono essere imputati a ricavi se il contribuente non dimostra che la movimentazione bancaria effettuata non è riferibile ad operazione imponibile. Tuttavia, nei confronti dei lavoratori autonomi opera la presunzione legale rispetto ai versamenti bancari e non anche rispetto ai prelievi (</a:t>
            </a:r>
            <a:r>
              <a:rPr lang="it-IT" sz="2100" err="1">
                <a:latin typeface="Palatino Linotype" panose="02040502050505030304" pitchFamily="18" charset="0"/>
              </a:rPr>
              <a:t>Cass</a:t>
            </a:r>
            <a:r>
              <a:rPr lang="it-IT" sz="2100">
                <a:latin typeface="Palatino Linotype" panose="02040502050505030304" pitchFamily="18" charset="0"/>
              </a:rPr>
              <a:t>. n</a:t>
            </a:r>
            <a:r>
              <a:rPr lang="it-IT" sz="2100" dirty="0">
                <a:latin typeface="Palatino Linotype" panose="02040502050505030304" pitchFamily="18" charset="0"/>
              </a:rPr>
              <a:t>. 8905/2024)</a:t>
            </a:r>
          </a:p>
        </p:txBody>
      </p:sp>
    </p:spTree>
    <p:extLst>
      <p:ext uri="{BB962C8B-B14F-4D97-AF65-F5344CB8AC3E}">
        <p14:creationId xmlns:p14="http://schemas.microsoft.com/office/powerpoint/2010/main" val="160550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782</TotalTime>
  <Words>1185</Words>
  <Application>Microsoft Office PowerPoint</Application>
  <PresentationFormat>Widescreen</PresentationFormat>
  <Paragraphs>52</Paragraphs>
  <Slides>11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Aptos</vt:lpstr>
      <vt:lpstr>Century Gothic</vt:lpstr>
      <vt:lpstr>Palatino Linotype</vt:lpstr>
      <vt:lpstr>Wingdings 3</vt:lpstr>
      <vt:lpstr>Ione</vt:lpstr>
      <vt:lpstr>LA FASE ISTRUTTORIA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Studio Legale Di Fiore</dc:creator>
  <cp:lastModifiedBy>Studio Legale Di Fiore</cp:lastModifiedBy>
  <cp:revision>18</cp:revision>
  <dcterms:created xsi:type="dcterms:W3CDTF">2024-10-01T09:58:36Z</dcterms:created>
  <dcterms:modified xsi:type="dcterms:W3CDTF">2024-10-29T11:17:18Z</dcterms:modified>
</cp:coreProperties>
</file>