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9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3818743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C6A32E9-3C0D-4BC2-98A9-C286D7A00C06}" type="datetimeFigureOut">
              <a:rPr lang="it-IT" smtClean="0"/>
              <a:t>02/10/2024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1121570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2387041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67570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1438349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369292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1853848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18862405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2173610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21250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1311205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C6A32E9-3C0D-4BC2-98A9-C286D7A00C06}" type="datetimeFigureOut">
              <a:rPr lang="it-IT" smtClean="0"/>
              <a:t>02/10/2024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478167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C6A32E9-3C0D-4BC2-98A9-C286D7A00C06}" type="datetimeFigureOut">
              <a:rPr lang="it-IT" smtClean="0"/>
              <a:t>02/10/2024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1077131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2554056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359286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FC6A32E9-3C0D-4BC2-98A9-C286D7A00C06}" type="datetimeFigureOut">
              <a:rPr lang="it-IT" smtClean="0"/>
              <a:t>02/10/2024</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412291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C6A32E9-3C0D-4BC2-98A9-C286D7A00C06}" type="datetimeFigureOut">
              <a:rPr lang="it-IT" smtClean="0"/>
              <a:t>02/10/2024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B76080F-FFF4-4966-84AF-C13837B7E723}" type="slidenum">
              <a:rPr lang="it-IT" smtClean="0"/>
              <a:t>‹N›</a:t>
            </a:fld>
            <a:endParaRPr lang="it-IT"/>
          </a:p>
        </p:txBody>
      </p:sp>
    </p:spTree>
    <p:extLst>
      <p:ext uri="{BB962C8B-B14F-4D97-AF65-F5344CB8AC3E}">
        <p14:creationId xmlns:p14="http://schemas.microsoft.com/office/powerpoint/2010/main" val="2377460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C6A32E9-3C0D-4BC2-98A9-C286D7A00C06}" type="datetimeFigureOut">
              <a:rPr lang="it-IT" smtClean="0"/>
              <a:t>02/10/2024</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B76080F-FFF4-4966-84AF-C13837B7E723}" type="slidenum">
              <a:rPr lang="it-IT" smtClean="0"/>
              <a:t>‹N›</a:t>
            </a:fld>
            <a:endParaRPr lang="it-IT"/>
          </a:p>
        </p:txBody>
      </p:sp>
    </p:spTree>
    <p:extLst>
      <p:ext uri="{BB962C8B-B14F-4D97-AF65-F5344CB8AC3E}">
        <p14:creationId xmlns:p14="http://schemas.microsoft.com/office/powerpoint/2010/main" val="26965250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def.finanze.it/DocTribFrontend/decodeurn?urn=urn:doctrib::L:1973-06-12;34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2" name="Freeform: Shape 11">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3" name="Sottotitolo 2">
            <a:extLst>
              <a:ext uri="{FF2B5EF4-FFF2-40B4-BE49-F238E27FC236}">
                <a16:creationId xmlns:a16="http://schemas.microsoft.com/office/drawing/2014/main" id="{9905048F-3C9C-C74E-14E3-93F71C7BEC3C}"/>
              </a:ext>
            </a:extLst>
          </p:cNvPr>
          <p:cNvSpPr>
            <a:spLocks noGrp="1"/>
          </p:cNvSpPr>
          <p:nvPr>
            <p:ph type="subTitle" idx="1"/>
          </p:nvPr>
        </p:nvSpPr>
        <p:spPr>
          <a:xfrm>
            <a:off x="1195440" y="993401"/>
            <a:ext cx="6974911" cy="861420"/>
          </a:xfrm>
        </p:spPr>
        <p:txBody>
          <a:bodyPr>
            <a:normAutofit/>
          </a:bodyPr>
          <a:lstStyle/>
          <a:p>
            <a:r>
              <a:rPr lang="it-IT" dirty="0">
                <a:solidFill>
                  <a:schemeClr val="tx1">
                    <a:lumMod val="85000"/>
                    <a:lumOff val="15000"/>
                  </a:schemeClr>
                </a:solidFill>
                <a:latin typeface="Palatino Linotype" panose="02040502050505030304" pitchFamily="18" charset="0"/>
              </a:rPr>
              <a:t>CATEGORIE DI REDDITI</a:t>
            </a:r>
          </a:p>
          <a:p>
            <a:endParaRPr lang="it-IT" dirty="0">
              <a:solidFill>
                <a:schemeClr val="tx1">
                  <a:lumMod val="85000"/>
                  <a:lumOff val="15000"/>
                </a:schemeClr>
              </a:solidFill>
              <a:latin typeface="Palatino Linotype" panose="02040502050505030304" pitchFamily="18" charset="0"/>
            </a:endParaRPr>
          </a:p>
        </p:txBody>
      </p:sp>
      <p:sp>
        <p:nvSpPr>
          <p:cNvPr id="2" name="Titolo 1">
            <a:extLst>
              <a:ext uri="{FF2B5EF4-FFF2-40B4-BE49-F238E27FC236}">
                <a16:creationId xmlns:a16="http://schemas.microsoft.com/office/drawing/2014/main" id="{5498B6CC-69AC-CEEF-B31B-AF5D8D3FE406}"/>
              </a:ext>
            </a:extLst>
          </p:cNvPr>
          <p:cNvSpPr>
            <a:spLocks noGrp="1"/>
          </p:cNvSpPr>
          <p:nvPr>
            <p:ph type="ctrTitle"/>
          </p:nvPr>
        </p:nvSpPr>
        <p:spPr>
          <a:xfrm>
            <a:off x="1163467" y="2044851"/>
            <a:ext cx="6974915" cy="3329581"/>
          </a:xfrm>
        </p:spPr>
        <p:txBody>
          <a:bodyPr>
            <a:normAutofit/>
          </a:bodyPr>
          <a:lstStyle/>
          <a:p>
            <a:pPr>
              <a:lnSpc>
                <a:spcPct val="90000"/>
              </a:lnSpc>
            </a:pPr>
            <a:r>
              <a:rPr lang="it-IT" sz="5600" b="1" dirty="0">
                <a:latin typeface="Palatino Linotype" panose="02040502050505030304" pitchFamily="18" charset="0"/>
              </a:rPr>
              <a:t>REDDITI DI LAVORO AUTONOMO</a:t>
            </a:r>
            <a:br>
              <a:rPr lang="it-IT" sz="5600" b="1" dirty="0">
                <a:latin typeface="Palatino Linotype" panose="02040502050505030304" pitchFamily="18" charset="0"/>
              </a:rPr>
            </a:br>
            <a:endParaRPr lang="it-IT" sz="5600" b="1" dirty="0">
              <a:latin typeface="Palatino Linotype" panose="02040502050505030304" pitchFamily="18" charset="0"/>
            </a:endParaRPr>
          </a:p>
        </p:txBody>
      </p:sp>
      <p:sp>
        <p:nvSpPr>
          <p:cNvPr id="14" name="Rectangle 13">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pic>
        <p:nvPicPr>
          <p:cNvPr id="4" name="Immagine 3">
            <a:extLst>
              <a:ext uri="{FF2B5EF4-FFF2-40B4-BE49-F238E27FC236}">
                <a16:creationId xmlns:a16="http://schemas.microsoft.com/office/drawing/2014/main" id="{F98FD4C3-D6C0-3003-99BB-28854CC011E9}"/>
              </a:ext>
            </a:extLst>
          </p:cNvPr>
          <p:cNvPicPr>
            <a:picLocks noChangeAspect="1"/>
          </p:cNvPicPr>
          <p:nvPr/>
        </p:nvPicPr>
        <p:blipFill>
          <a:blip r:embed="rId3"/>
          <a:stretch>
            <a:fillRect/>
          </a:stretch>
        </p:blipFill>
        <p:spPr>
          <a:xfrm>
            <a:off x="10030839" y="369527"/>
            <a:ext cx="1499746" cy="530398"/>
          </a:xfrm>
          <a:prstGeom prst="rect">
            <a:avLst/>
          </a:prstGeom>
        </p:spPr>
      </p:pic>
    </p:spTree>
    <p:extLst>
      <p:ext uri="{BB962C8B-B14F-4D97-AF65-F5344CB8AC3E}">
        <p14:creationId xmlns:p14="http://schemas.microsoft.com/office/powerpoint/2010/main" val="2972816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418" y="2603230"/>
            <a:ext cx="11882703" cy="4025861"/>
          </a:xfrm>
        </p:spPr>
        <p:txBody>
          <a:bodyPr>
            <a:normAutofit fontScale="92500"/>
          </a:bodyPr>
          <a:lstStyle/>
          <a:p>
            <a:pPr algn="ctr"/>
            <a:r>
              <a:rPr lang="it-IT" sz="2200" dirty="0">
                <a:latin typeface="Palatino Linotype" panose="02040502050505030304" pitchFamily="18" charset="0"/>
              </a:rPr>
              <a:t>Commento</a:t>
            </a:r>
          </a:p>
          <a:p>
            <a:pPr algn="just"/>
            <a:r>
              <a:rPr lang="it-IT" sz="2200" dirty="0">
                <a:latin typeface="Palatino Linotype" panose="02040502050505030304" pitchFamily="18" charset="0"/>
              </a:rPr>
              <a:t>Per i professionisti e artisti il reddito si determina deducendo dai compensi in denaro e in natura percepiti nell’anno, le spese sostenute</a:t>
            </a:r>
            <a:r>
              <a:rPr lang="it-IT" sz="1800" dirty="0">
                <a:latin typeface="Palatino Linotype" panose="02040502050505030304" pitchFamily="18" charset="0"/>
              </a:rPr>
              <a:t>.</a:t>
            </a:r>
          </a:p>
          <a:p>
            <a:pPr algn="just"/>
            <a:endParaRPr lang="it-IT" sz="1800" dirty="0">
              <a:latin typeface="Palatino Linotype" panose="02040502050505030304" pitchFamily="18" charset="0"/>
            </a:endParaRPr>
          </a:p>
          <a:p>
            <a:pPr algn="just"/>
            <a:r>
              <a:rPr lang="it-IT" sz="2200" dirty="0">
                <a:latin typeface="Palatino Linotype" panose="02040502050505030304" pitchFamily="18" charset="0"/>
              </a:rPr>
              <a:t>Per i compensi ottenuti mediante bonifici vale la c.d. data disponibile, cioè il giorno a partire dal quale la somma può essere effettivamente utilizzabile sul conto corrente. I compensi pagati mediante assegno si considerano percepiti al momento della consegna del titolo.</a:t>
            </a:r>
          </a:p>
          <a:p>
            <a:pPr algn="just"/>
            <a:r>
              <a:rPr lang="it-IT" sz="2200" dirty="0">
                <a:latin typeface="Palatino Linotype" panose="02040502050505030304" pitchFamily="18" charset="0"/>
              </a:rPr>
              <a:t>I compensi in natura sono valutabili in base al valore normale. I proventi derivanti dalla cessione dell’attività professionale concorrono al reddito professionale. Compongono reddito professionale anche i corrispettivi percepiti per la cessione di beni immateriali (cessione del diritto di sfruttamento dell’immagine di un’artista). </a:t>
            </a:r>
          </a:p>
        </p:txBody>
      </p:sp>
      <p:pic>
        <p:nvPicPr>
          <p:cNvPr id="4" name="Immagine 3">
            <a:extLst>
              <a:ext uri="{FF2B5EF4-FFF2-40B4-BE49-F238E27FC236}">
                <a16:creationId xmlns:a16="http://schemas.microsoft.com/office/drawing/2014/main" id="{8F3386BD-3C25-0278-E59F-4D6D35F53488}"/>
              </a:ext>
            </a:extLst>
          </p:cNvPr>
          <p:cNvPicPr>
            <a:picLocks noChangeAspect="1"/>
          </p:cNvPicPr>
          <p:nvPr/>
        </p:nvPicPr>
        <p:blipFill>
          <a:blip r:embed="rId2"/>
          <a:stretch>
            <a:fillRect/>
          </a:stretch>
        </p:blipFill>
        <p:spPr>
          <a:xfrm>
            <a:off x="10027790" y="350636"/>
            <a:ext cx="1505843" cy="530398"/>
          </a:xfrm>
          <a:prstGeom prst="rect">
            <a:avLst/>
          </a:prstGeom>
        </p:spPr>
      </p:pic>
    </p:spTree>
    <p:extLst>
      <p:ext uri="{BB962C8B-B14F-4D97-AF65-F5344CB8AC3E}">
        <p14:creationId xmlns:p14="http://schemas.microsoft.com/office/powerpoint/2010/main" val="359666716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2" name="Titolo 1">
            <a:extLst>
              <a:ext uri="{FF2B5EF4-FFF2-40B4-BE49-F238E27FC236}">
                <a16:creationId xmlns:a16="http://schemas.microsoft.com/office/drawing/2014/main" id="{850E5C73-40F4-453B-482B-AAFFABBA7A67}"/>
              </a:ext>
            </a:extLst>
          </p:cNvPr>
          <p:cNvSpPr>
            <a:spLocks noGrp="1"/>
          </p:cNvSpPr>
          <p:nvPr>
            <p:ph type="title"/>
          </p:nvPr>
        </p:nvSpPr>
        <p:spPr>
          <a:xfrm>
            <a:off x="1265545" y="472666"/>
            <a:ext cx="8947522" cy="1400530"/>
          </a:xfrm>
        </p:spPr>
        <p:txBody>
          <a:bodyPr anchor="ctr">
            <a:normAutofit/>
          </a:bodyPr>
          <a:lstStyle/>
          <a:p>
            <a:pPr algn="ctr"/>
            <a:r>
              <a:rPr lang="it-IT" sz="2600" b="1" dirty="0">
                <a:solidFill>
                  <a:srgbClr val="FFFFFF"/>
                </a:solidFill>
                <a:latin typeface="Palatino Linotype" panose="02040502050505030304" pitchFamily="18" charset="0"/>
              </a:rPr>
              <a:t>CRITERIO DI CASSA E PRINCIPIO DI INERENZA</a:t>
            </a:r>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73743" y="2522351"/>
            <a:ext cx="12339485" cy="4552034"/>
          </a:xfrm>
        </p:spPr>
        <p:txBody>
          <a:bodyPr>
            <a:normAutofit/>
          </a:bodyPr>
          <a:lstStyle/>
          <a:p>
            <a:pPr marL="0" indent="0" algn="just">
              <a:buNone/>
            </a:pPr>
            <a:r>
              <a:rPr lang="it-IT" sz="2200" dirty="0">
                <a:latin typeface="Palatino Linotype" panose="02040502050505030304" pitchFamily="18" charset="0"/>
              </a:rPr>
              <a:t>Il criterio generale di imputazione dei compensi e delle spese è quello di cassa: sono considerati solo i compensi e costi che sono stati incassati e pagati.</a:t>
            </a:r>
          </a:p>
          <a:p>
            <a:pPr marL="0" indent="0" algn="just">
              <a:buNone/>
            </a:pPr>
            <a:endParaRPr lang="it-IT" sz="2200" dirty="0">
              <a:latin typeface="Palatino Linotype" panose="02040502050505030304" pitchFamily="18" charset="0"/>
            </a:endParaRPr>
          </a:p>
          <a:p>
            <a:pPr marL="0" indent="0" algn="just">
              <a:buNone/>
            </a:pPr>
            <a:r>
              <a:rPr lang="it-IT" sz="2200" dirty="0">
                <a:latin typeface="Palatino Linotype" panose="02040502050505030304" pitchFamily="18" charset="0"/>
              </a:rPr>
              <a:t>Eccezioni per le quali opera, invece, il principio di competenza:</a:t>
            </a:r>
          </a:p>
          <a:p>
            <a:pPr algn="just"/>
            <a:r>
              <a:rPr lang="it-IT" sz="2200" dirty="0">
                <a:latin typeface="Palatino Linotype" panose="02040502050505030304" pitchFamily="18" charset="0"/>
              </a:rPr>
              <a:t>- ammortamenti di beni strumentali mobili, delle spese di ristrutturazione, manutenzione;</a:t>
            </a:r>
          </a:p>
          <a:p>
            <a:pPr algn="just"/>
            <a:r>
              <a:rPr lang="it-IT" sz="2200" dirty="0">
                <a:latin typeface="Palatino Linotype" panose="02040502050505030304" pitchFamily="18" charset="0"/>
              </a:rPr>
              <a:t>- canoni di leasing;</a:t>
            </a:r>
          </a:p>
          <a:p>
            <a:pPr algn="just"/>
            <a:r>
              <a:rPr lang="it-IT" sz="2200" dirty="0">
                <a:latin typeface="Palatino Linotype" panose="02040502050505030304" pitchFamily="18" charset="0"/>
              </a:rPr>
              <a:t>- quote di trattamento di fine rapporto del personale dipendente/collaboratori;</a:t>
            </a:r>
          </a:p>
          <a:p>
            <a:pPr marL="0" indent="0" algn="just">
              <a:buNone/>
            </a:pPr>
            <a:r>
              <a:rPr lang="it-IT" sz="2200" dirty="0">
                <a:latin typeface="Palatino Linotype" panose="02040502050505030304" pitchFamily="18" charset="0"/>
              </a:rPr>
              <a:t>Le spese sono deducibili se effettivamente sostenute, con l’eccezione dei costi che vanno dedotti per competenza, se inerenti all’esercizio di arte/professione, se documentate/contabilizzate.</a:t>
            </a:r>
          </a:p>
          <a:p>
            <a:pPr algn="just"/>
            <a:endParaRPr lang="it-IT" sz="2200" dirty="0">
              <a:latin typeface="Palatino Linotype" panose="02040502050505030304" pitchFamily="18" charset="0"/>
            </a:endParaRPr>
          </a:p>
        </p:txBody>
      </p:sp>
      <p:pic>
        <p:nvPicPr>
          <p:cNvPr id="4" name="Immagine 3">
            <a:extLst>
              <a:ext uri="{FF2B5EF4-FFF2-40B4-BE49-F238E27FC236}">
                <a16:creationId xmlns:a16="http://schemas.microsoft.com/office/drawing/2014/main" id="{9EAA3EB6-8693-6FB6-C753-2E6C25698C68}"/>
              </a:ext>
            </a:extLst>
          </p:cNvPr>
          <p:cNvPicPr>
            <a:picLocks noChangeAspect="1"/>
          </p:cNvPicPr>
          <p:nvPr/>
        </p:nvPicPr>
        <p:blipFill>
          <a:blip r:embed="rId2"/>
          <a:stretch>
            <a:fillRect/>
          </a:stretch>
        </p:blipFill>
        <p:spPr>
          <a:xfrm>
            <a:off x="10045608" y="361933"/>
            <a:ext cx="1505843" cy="530398"/>
          </a:xfrm>
          <a:prstGeom prst="rect">
            <a:avLst/>
          </a:prstGeom>
        </p:spPr>
      </p:pic>
    </p:spTree>
    <p:extLst>
      <p:ext uri="{BB962C8B-B14F-4D97-AF65-F5344CB8AC3E}">
        <p14:creationId xmlns:p14="http://schemas.microsoft.com/office/powerpoint/2010/main" val="413638566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2" name="Titolo 1">
            <a:extLst>
              <a:ext uri="{FF2B5EF4-FFF2-40B4-BE49-F238E27FC236}">
                <a16:creationId xmlns:a16="http://schemas.microsoft.com/office/drawing/2014/main" id="{850E5C73-40F4-453B-482B-AAFFABBA7A67}"/>
              </a:ext>
            </a:extLst>
          </p:cNvPr>
          <p:cNvSpPr>
            <a:spLocks noGrp="1"/>
          </p:cNvSpPr>
          <p:nvPr>
            <p:ph type="title"/>
          </p:nvPr>
        </p:nvSpPr>
        <p:spPr>
          <a:xfrm>
            <a:off x="1386265" y="442735"/>
            <a:ext cx="8947522" cy="1400530"/>
          </a:xfrm>
        </p:spPr>
        <p:txBody>
          <a:bodyPr anchor="ctr">
            <a:normAutofit/>
          </a:bodyPr>
          <a:lstStyle/>
          <a:p>
            <a:pPr algn="ctr"/>
            <a:r>
              <a:rPr lang="it-IT" sz="2600" b="1" dirty="0">
                <a:solidFill>
                  <a:srgbClr val="FFFFFF"/>
                </a:solidFill>
                <a:latin typeface="Palatino Linotype" panose="02040502050505030304" pitchFamily="18" charset="0"/>
              </a:rPr>
              <a:t>REGIMI CONTABILI</a:t>
            </a:r>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147486" y="2402690"/>
            <a:ext cx="12339485" cy="4552034"/>
          </a:xfrm>
        </p:spPr>
        <p:txBody>
          <a:bodyPr>
            <a:normAutofit/>
          </a:bodyPr>
          <a:lstStyle/>
          <a:p>
            <a:pPr algn="just"/>
            <a:r>
              <a:rPr lang="it-IT" sz="2200" dirty="0">
                <a:latin typeface="Palatino Linotype" panose="02040502050505030304" pitchFamily="18" charset="0"/>
              </a:rPr>
              <a:t>I regimi adottati dai professionisti:</a:t>
            </a:r>
          </a:p>
          <a:p>
            <a:pPr algn="just"/>
            <a:r>
              <a:rPr lang="it-IT" sz="2200" dirty="0">
                <a:latin typeface="Palatino Linotype" panose="02040502050505030304" pitchFamily="18" charset="0"/>
              </a:rPr>
              <a:t>- regime di contabilità semplificata art. 19 Dpr 600/73: è il regime «naturale» per tutti i professionisti. Consiste nella tenuta di un registro incassi e pagamenti che riporta gli incassi e i pagamenti, le generalità del soggetto e gli estremi della fattura o altro documento.</a:t>
            </a:r>
          </a:p>
          <a:p>
            <a:pPr algn="just"/>
            <a:r>
              <a:rPr lang="it-IT" sz="2200" dirty="0">
                <a:latin typeface="Palatino Linotype" panose="02040502050505030304" pitchFamily="18" charset="0"/>
              </a:rPr>
              <a:t>- regime di contabilità ordinaria: è un regime facoltativo che può essere adottato facendo opzione oppure ponendo in essere comportamenti da cui è deducibile (registro cronologico dei movimenti finanziari, registri Iva).</a:t>
            </a:r>
          </a:p>
          <a:p>
            <a:pPr algn="just"/>
            <a:endParaRPr lang="it-IT" sz="2200" dirty="0">
              <a:latin typeface="Palatino Linotype" panose="02040502050505030304" pitchFamily="18" charset="0"/>
            </a:endParaRPr>
          </a:p>
          <a:p>
            <a:pPr algn="just"/>
            <a:r>
              <a:rPr lang="it-IT" sz="2200" dirty="0">
                <a:latin typeface="Palatino Linotype" panose="02040502050505030304" pitchFamily="18" charset="0"/>
              </a:rPr>
              <a:t>Sono previsti regimi fiscali di vantaggio quale il regime forfetario che è il regime naturale per i contribuenti che hanno determinate caratteristiche per potervi accedere.</a:t>
            </a:r>
          </a:p>
        </p:txBody>
      </p:sp>
      <p:pic>
        <p:nvPicPr>
          <p:cNvPr id="4" name="Immagine 3">
            <a:extLst>
              <a:ext uri="{FF2B5EF4-FFF2-40B4-BE49-F238E27FC236}">
                <a16:creationId xmlns:a16="http://schemas.microsoft.com/office/drawing/2014/main" id="{D479B5F2-2FF6-9B1D-CE77-AF2F08F5572F}"/>
              </a:ext>
            </a:extLst>
          </p:cNvPr>
          <p:cNvPicPr>
            <a:picLocks noChangeAspect="1"/>
          </p:cNvPicPr>
          <p:nvPr/>
        </p:nvPicPr>
        <p:blipFill>
          <a:blip r:embed="rId2"/>
          <a:stretch>
            <a:fillRect/>
          </a:stretch>
        </p:blipFill>
        <p:spPr>
          <a:xfrm>
            <a:off x="10052813" y="373642"/>
            <a:ext cx="1505843" cy="530398"/>
          </a:xfrm>
          <a:prstGeom prst="rect">
            <a:avLst/>
          </a:prstGeom>
        </p:spPr>
      </p:pic>
    </p:spTree>
    <p:extLst>
      <p:ext uri="{BB962C8B-B14F-4D97-AF65-F5344CB8AC3E}">
        <p14:creationId xmlns:p14="http://schemas.microsoft.com/office/powerpoint/2010/main" val="149525786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2" name="Titolo 1">
            <a:extLst>
              <a:ext uri="{FF2B5EF4-FFF2-40B4-BE49-F238E27FC236}">
                <a16:creationId xmlns:a16="http://schemas.microsoft.com/office/drawing/2014/main" id="{A306AEE3-E025-BE07-3531-6F4630B75B82}"/>
              </a:ext>
            </a:extLst>
          </p:cNvPr>
          <p:cNvSpPr>
            <a:spLocks noGrp="1"/>
          </p:cNvSpPr>
          <p:nvPr>
            <p:ph type="title"/>
          </p:nvPr>
        </p:nvSpPr>
        <p:spPr>
          <a:xfrm>
            <a:off x="1622239" y="521286"/>
            <a:ext cx="8947522" cy="1400530"/>
          </a:xfrm>
        </p:spPr>
        <p:txBody>
          <a:bodyPr anchor="ctr">
            <a:normAutofit/>
          </a:bodyPr>
          <a:lstStyle/>
          <a:p>
            <a:pPr algn="ctr"/>
            <a:r>
              <a:rPr lang="it-IT" sz="2600" b="1" dirty="0">
                <a:solidFill>
                  <a:srgbClr val="FFFFFF"/>
                </a:solidFill>
                <a:latin typeface="Palatino Linotype" panose="02040502050505030304" pitchFamily="18" charset="0"/>
              </a:rPr>
              <a:t>REDDITI DI LAVORO AUTONOMO</a:t>
            </a:r>
            <a:br>
              <a:rPr lang="it-IT" sz="2600" b="1" dirty="0">
                <a:solidFill>
                  <a:srgbClr val="FFFFFF"/>
                </a:solidFill>
                <a:latin typeface="Palatino Linotype" panose="02040502050505030304" pitchFamily="18" charset="0"/>
              </a:rPr>
            </a:br>
            <a:r>
              <a:rPr lang="it-IT" sz="2600" b="1" dirty="0">
                <a:solidFill>
                  <a:srgbClr val="FFFFFF"/>
                </a:solidFill>
                <a:latin typeface="Palatino Linotype" panose="02040502050505030304" pitchFamily="18" charset="0"/>
              </a:rPr>
              <a:t>ART. 53 TUIR</a:t>
            </a:r>
          </a:p>
        </p:txBody>
      </p:sp>
      <p:sp>
        <p:nvSpPr>
          <p:cNvPr id="3" name="Segnaposto contenuto 2">
            <a:extLst>
              <a:ext uri="{FF2B5EF4-FFF2-40B4-BE49-F238E27FC236}">
                <a16:creationId xmlns:a16="http://schemas.microsoft.com/office/drawing/2014/main" id="{D7DFC09F-5D47-2814-214C-2303A5A8258E}"/>
              </a:ext>
            </a:extLst>
          </p:cNvPr>
          <p:cNvSpPr>
            <a:spLocks noGrp="1"/>
          </p:cNvSpPr>
          <p:nvPr>
            <p:ph idx="1"/>
          </p:nvPr>
        </p:nvSpPr>
        <p:spPr>
          <a:xfrm>
            <a:off x="0" y="2328672"/>
            <a:ext cx="11840496" cy="4486333"/>
          </a:xfrm>
        </p:spPr>
        <p:txBody>
          <a:bodyPr>
            <a:normAutofit fontScale="25000" lnSpcReduction="20000"/>
          </a:bodyPr>
          <a:lstStyle/>
          <a:p>
            <a:pPr algn="l"/>
            <a:r>
              <a:rPr lang="it-IT" sz="7200" b="0" i="0" dirty="0">
                <a:solidFill>
                  <a:srgbClr val="434343"/>
                </a:solidFill>
                <a:effectLst/>
                <a:latin typeface="Palatino Linotype" panose="02040502050505030304" pitchFamily="18" charset="0"/>
              </a:rPr>
              <a:t>1. Sono redditi di lavoro autonomo quelli che derivano dall'esercizio di arti e professioni. Per esercizio di arti e professioni si intende l'esercizio per professione abituale, </a:t>
            </a:r>
            <a:r>
              <a:rPr lang="it-IT" sz="7200" b="0" i="0" dirty="0" err="1">
                <a:solidFill>
                  <a:srgbClr val="434343"/>
                </a:solidFill>
                <a:effectLst/>
                <a:latin typeface="Palatino Linotype" panose="02040502050505030304" pitchFamily="18" charset="0"/>
              </a:rPr>
              <a:t>ancorche</a:t>
            </a:r>
            <a:r>
              <a:rPr lang="it-IT" sz="7200" b="0" i="0" dirty="0">
                <a:solidFill>
                  <a:srgbClr val="434343"/>
                </a:solidFill>
                <a:effectLst/>
                <a:latin typeface="Palatino Linotype" panose="02040502050505030304" pitchFamily="18" charset="0"/>
              </a:rPr>
              <a:t>' non esclusiva, di </a:t>
            </a:r>
            <a:r>
              <a:rPr lang="it-IT" sz="7200" b="0" i="0" dirty="0" err="1">
                <a:solidFill>
                  <a:srgbClr val="434343"/>
                </a:solidFill>
                <a:effectLst/>
                <a:latin typeface="Palatino Linotype" panose="02040502050505030304" pitchFamily="18" charset="0"/>
              </a:rPr>
              <a:t>attivita'</a:t>
            </a:r>
            <a:r>
              <a:rPr lang="it-IT" sz="7200" b="0" i="0" dirty="0">
                <a:solidFill>
                  <a:srgbClr val="434343"/>
                </a:solidFill>
                <a:effectLst/>
                <a:latin typeface="Palatino Linotype" panose="02040502050505030304" pitchFamily="18" charset="0"/>
              </a:rPr>
              <a:t> di lavoro autonomo diverse da quelle considerate nel capo VI, compreso l'esercizio in forma associata di cui alla lettera c) del comma 3 dell'articolo 5.</a:t>
            </a:r>
          </a:p>
          <a:p>
            <a:pPr algn="l"/>
            <a:r>
              <a:rPr lang="it-IT" sz="7200" b="0" i="0" dirty="0">
                <a:solidFill>
                  <a:srgbClr val="434343"/>
                </a:solidFill>
                <a:effectLst/>
                <a:latin typeface="Palatino Linotype" panose="02040502050505030304" pitchFamily="18" charset="0"/>
              </a:rPr>
              <a:t>2. Sono inoltre redditi di lavoro autonomo:                                                                            (lett. </a:t>
            </a:r>
            <a:r>
              <a:rPr lang="it-IT" sz="7200" dirty="0">
                <a:solidFill>
                  <a:srgbClr val="434343"/>
                </a:solidFill>
                <a:latin typeface="Palatino Linotype" panose="02040502050505030304" pitchFamily="18" charset="0"/>
              </a:rPr>
              <a:t>a </a:t>
            </a:r>
            <a:r>
              <a:rPr lang="it-IT" sz="7200" dirty="0" err="1">
                <a:solidFill>
                  <a:srgbClr val="434343"/>
                </a:solidFill>
                <a:latin typeface="Palatino Linotype" panose="02040502050505030304" pitchFamily="18" charset="0"/>
              </a:rPr>
              <a:t>abrograta</a:t>
            </a:r>
            <a:r>
              <a:rPr lang="it-IT" sz="7200" dirty="0">
                <a:solidFill>
                  <a:srgbClr val="434343"/>
                </a:solidFill>
                <a:latin typeface="Palatino Linotype" panose="02040502050505030304" pitchFamily="18" charset="0"/>
              </a:rPr>
              <a:t>)</a:t>
            </a:r>
            <a:endParaRPr lang="it-IT" sz="7200" b="0" i="0" dirty="0">
              <a:solidFill>
                <a:srgbClr val="434343"/>
              </a:solidFill>
              <a:effectLst/>
              <a:latin typeface="Palatino Linotype" panose="02040502050505030304" pitchFamily="18" charset="0"/>
            </a:endParaRPr>
          </a:p>
          <a:p>
            <a:pPr algn="l"/>
            <a:r>
              <a:rPr lang="it-IT" sz="7200" b="0" i="0" dirty="0">
                <a:solidFill>
                  <a:srgbClr val="434343"/>
                </a:solidFill>
                <a:effectLst/>
                <a:latin typeface="Palatino Linotype" panose="02040502050505030304" pitchFamily="18" charset="0"/>
              </a:rPr>
              <a:t>b) i redditi derivanti dalla utilizzazione economica, da parte dell'autore o inventore, di opere dell'ingegno, di brevetti industriali e di processi, formule o informazioni relativi ad esperienze acquisite in campo industriale, commerciale o scientifico, se non sono conseguiti nell'esercizio di imprese commerciali;</a:t>
            </a:r>
          </a:p>
          <a:p>
            <a:pPr algn="l"/>
            <a:r>
              <a:rPr lang="it-IT" sz="7200" b="0" i="0" dirty="0">
                <a:solidFill>
                  <a:srgbClr val="434343"/>
                </a:solidFill>
                <a:effectLst/>
                <a:latin typeface="Palatino Linotype" panose="02040502050505030304" pitchFamily="18" charset="0"/>
              </a:rPr>
              <a:t>c) le partecipazioni agli utili di cui alla lettera f) del comma 1 dell'articolo 44 quando l'apporto </a:t>
            </a:r>
            <a:r>
              <a:rPr lang="it-IT" sz="7200" b="0" i="0" dirty="0" err="1">
                <a:solidFill>
                  <a:srgbClr val="434343"/>
                </a:solidFill>
                <a:effectLst/>
                <a:latin typeface="Palatino Linotype" panose="02040502050505030304" pitchFamily="18" charset="0"/>
              </a:rPr>
              <a:t>e'</a:t>
            </a:r>
            <a:r>
              <a:rPr lang="it-IT" sz="7200" b="0" i="0" dirty="0">
                <a:solidFill>
                  <a:srgbClr val="434343"/>
                </a:solidFill>
                <a:effectLst/>
                <a:latin typeface="Palatino Linotype" panose="02040502050505030304" pitchFamily="18" charset="0"/>
              </a:rPr>
              <a:t> costituito esclusivamente dalla prestazione di lavoro;</a:t>
            </a:r>
          </a:p>
          <a:p>
            <a:pPr algn="l"/>
            <a:r>
              <a:rPr lang="it-IT" sz="7200" b="0" i="0" dirty="0">
                <a:solidFill>
                  <a:srgbClr val="434343"/>
                </a:solidFill>
                <a:effectLst/>
                <a:latin typeface="Palatino Linotype" panose="02040502050505030304" pitchFamily="18" charset="0"/>
              </a:rPr>
              <a:t>d) le partecipazioni agli utili spettanti ai promotori e ai soci fondatori di </a:t>
            </a:r>
            <a:r>
              <a:rPr lang="it-IT" sz="7200" b="0" i="0" dirty="0" err="1">
                <a:solidFill>
                  <a:srgbClr val="434343"/>
                </a:solidFill>
                <a:effectLst/>
                <a:latin typeface="Palatino Linotype" panose="02040502050505030304" pitchFamily="18" charset="0"/>
              </a:rPr>
              <a:t>societa'</a:t>
            </a:r>
            <a:r>
              <a:rPr lang="it-IT" sz="7200" b="0" i="0" dirty="0">
                <a:solidFill>
                  <a:srgbClr val="434343"/>
                </a:solidFill>
                <a:effectLst/>
                <a:latin typeface="Palatino Linotype" panose="02040502050505030304" pitchFamily="18" charset="0"/>
              </a:rPr>
              <a:t> per azioni, in accomandita per azioni e a </a:t>
            </a:r>
            <a:r>
              <a:rPr lang="it-IT" sz="7200" b="0" i="0" dirty="0" err="1">
                <a:solidFill>
                  <a:srgbClr val="434343"/>
                </a:solidFill>
                <a:effectLst/>
                <a:latin typeface="Palatino Linotype" panose="02040502050505030304" pitchFamily="18" charset="0"/>
              </a:rPr>
              <a:t>responsabilita'</a:t>
            </a:r>
            <a:r>
              <a:rPr lang="it-IT" sz="7200" b="0" i="0" dirty="0">
                <a:solidFill>
                  <a:srgbClr val="434343"/>
                </a:solidFill>
                <a:effectLst/>
                <a:latin typeface="Palatino Linotype" panose="02040502050505030304" pitchFamily="18" charset="0"/>
              </a:rPr>
              <a:t> limitata;</a:t>
            </a:r>
          </a:p>
          <a:p>
            <a:pPr algn="l"/>
            <a:r>
              <a:rPr lang="it-IT" sz="7200" b="0" i="0" dirty="0">
                <a:solidFill>
                  <a:srgbClr val="434343"/>
                </a:solidFill>
                <a:effectLst/>
                <a:latin typeface="Palatino Linotype" panose="02040502050505030304" pitchFamily="18" charset="0"/>
              </a:rPr>
              <a:t>e) le </a:t>
            </a:r>
            <a:r>
              <a:rPr lang="it-IT" sz="7200" b="0" i="0" dirty="0" err="1">
                <a:solidFill>
                  <a:srgbClr val="434343"/>
                </a:solidFill>
                <a:effectLst/>
                <a:latin typeface="Palatino Linotype" panose="02040502050505030304" pitchFamily="18" charset="0"/>
              </a:rPr>
              <a:t>indennita'</a:t>
            </a:r>
            <a:r>
              <a:rPr lang="it-IT" sz="7200" b="0" i="0" dirty="0">
                <a:solidFill>
                  <a:srgbClr val="434343"/>
                </a:solidFill>
                <a:effectLst/>
                <a:latin typeface="Palatino Linotype" panose="02040502050505030304" pitchFamily="18" charset="0"/>
              </a:rPr>
              <a:t> per la cessazione di rapporti di agenzia;</a:t>
            </a:r>
          </a:p>
          <a:p>
            <a:pPr algn="l"/>
            <a:r>
              <a:rPr lang="it-IT" sz="7200" b="0" i="0" dirty="0">
                <a:solidFill>
                  <a:srgbClr val="434343"/>
                </a:solidFill>
                <a:effectLst/>
                <a:latin typeface="Palatino Linotype" panose="02040502050505030304" pitchFamily="18" charset="0"/>
              </a:rPr>
              <a:t>f) i redditi derivanti </a:t>
            </a:r>
            <a:r>
              <a:rPr lang="it-IT" sz="7200" b="0" i="0" dirty="0" err="1">
                <a:solidFill>
                  <a:srgbClr val="434343"/>
                </a:solidFill>
                <a:effectLst/>
                <a:latin typeface="Palatino Linotype" panose="02040502050505030304" pitchFamily="18" charset="0"/>
              </a:rPr>
              <a:t>dall'attivita'</a:t>
            </a:r>
            <a:r>
              <a:rPr lang="it-IT" sz="7200" b="0" i="0" dirty="0">
                <a:solidFill>
                  <a:srgbClr val="434343"/>
                </a:solidFill>
                <a:effectLst/>
                <a:latin typeface="Palatino Linotype" panose="02040502050505030304" pitchFamily="18" charset="0"/>
              </a:rPr>
              <a:t> di levata dei protesti esercitata dai segretari comunali ai sensi della </a:t>
            </a:r>
            <a:r>
              <a:rPr lang="it-IT" sz="7200" b="0" i="0" u="sng" dirty="0">
                <a:solidFill>
                  <a:srgbClr val="AE1B13"/>
                </a:solidFill>
                <a:effectLst/>
                <a:latin typeface="Palatino Linotype" panose="02040502050505030304" pitchFamily="18" charset="0"/>
                <a:hlinkClick r:id="rId2"/>
              </a:rPr>
              <a:t>legge 12 giugno 1973, n. 349</a:t>
            </a:r>
            <a:r>
              <a:rPr lang="it-IT" sz="7200" b="0" i="0" dirty="0">
                <a:solidFill>
                  <a:srgbClr val="434343"/>
                </a:solidFill>
                <a:effectLst/>
                <a:latin typeface="Palatino Linotype" panose="02040502050505030304" pitchFamily="18" charset="0"/>
              </a:rPr>
              <a:t>.</a:t>
            </a:r>
          </a:p>
          <a:p>
            <a:pPr algn="l"/>
            <a:r>
              <a:rPr lang="it-IT" sz="7200" b="0" i="0" dirty="0">
                <a:solidFill>
                  <a:srgbClr val="434343"/>
                </a:solidFill>
                <a:effectLst/>
                <a:latin typeface="Palatino Linotype" panose="02040502050505030304" pitchFamily="18" charset="0"/>
              </a:rPr>
              <a:t>f-bis) le </a:t>
            </a:r>
            <a:r>
              <a:rPr lang="it-IT" sz="7200" b="0" i="0" dirty="0" err="1">
                <a:solidFill>
                  <a:srgbClr val="434343"/>
                </a:solidFill>
                <a:effectLst/>
                <a:latin typeface="Palatino Linotype" panose="02040502050505030304" pitchFamily="18" charset="0"/>
              </a:rPr>
              <a:t>indennita'</a:t>
            </a:r>
            <a:r>
              <a:rPr lang="it-IT" sz="7200" b="0" i="0" dirty="0">
                <a:solidFill>
                  <a:srgbClr val="434343"/>
                </a:solidFill>
                <a:effectLst/>
                <a:latin typeface="Palatino Linotype" panose="02040502050505030304" pitchFamily="18" charset="0"/>
              </a:rPr>
              <a:t> corrisposte ai giudici onorari di pace e ai vice procuratori onorari.</a:t>
            </a:r>
          </a:p>
          <a:p>
            <a:endParaRPr lang="it-IT" sz="2200" dirty="0">
              <a:latin typeface="Palatino Linotype" panose="02040502050505030304" pitchFamily="18" charset="0"/>
            </a:endParaRPr>
          </a:p>
        </p:txBody>
      </p:sp>
      <p:pic>
        <p:nvPicPr>
          <p:cNvPr id="4" name="Immagine 3">
            <a:extLst>
              <a:ext uri="{FF2B5EF4-FFF2-40B4-BE49-F238E27FC236}">
                <a16:creationId xmlns:a16="http://schemas.microsoft.com/office/drawing/2014/main" id="{F418F485-90AF-B7A0-809B-BFAB8327CCFD}"/>
              </a:ext>
            </a:extLst>
          </p:cNvPr>
          <p:cNvPicPr>
            <a:picLocks noChangeAspect="1"/>
          </p:cNvPicPr>
          <p:nvPr/>
        </p:nvPicPr>
        <p:blipFill>
          <a:blip r:embed="rId3"/>
          <a:stretch>
            <a:fillRect/>
          </a:stretch>
        </p:blipFill>
        <p:spPr>
          <a:xfrm>
            <a:off x="10030839" y="368658"/>
            <a:ext cx="1499746" cy="530398"/>
          </a:xfrm>
          <a:prstGeom prst="rect">
            <a:avLst/>
          </a:prstGeom>
        </p:spPr>
      </p:pic>
    </p:spTree>
    <p:extLst>
      <p:ext uri="{BB962C8B-B14F-4D97-AF65-F5344CB8AC3E}">
        <p14:creationId xmlns:p14="http://schemas.microsoft.com/office/powerpoint/2010/main" val="108435843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250723" y="2799983"/>
            <a:ext cx="11518489" cy="3484879"/>
          </a:xfrm>
        </p:spPr>
        <p:txBody>
          <a:bodyPr>
            <a:normAutofit/>
          </a:bodyPr>
          <a:lstStyle/>
          <a:p>
            <a:r>
              <a:rPr lang="it-IT" sz="2200" dirty="0">
                <a:latin typeface="Palatino Linotype" panose="02040502050505030304" pitchFamily="18" charset="0"/>
              </a:rPr>
              <a:t>Sono considerati redditi di lavoro autonomo quelli che derivano dall’esercizio di arti e professioni, anche in forma associata, in modo abituale anche se non esclusivo, </a:t>
            </a:r>
            <a:r>
              <a:rPr lang="it-IT" sz="2200" dirty="0" err="1">
                <a:latin typeface="Palatino Linotype" panose="02040502050505030304" pitchFamily="18" charset="0"/>
              </a:rPr>
              <a:t>purchè</a:t>
            </a:r>
            <a:r>
              <a:rPr lang="it-IT" sz="2200" dirty="0">
                <a:latin typeface="Palatino Linotype" panose="02040502050505030304" pitchFamily="18" charset="0"/>
              </a:rPr>
              <a:t> non rientranti tra i redditi di impresa.</a:t>
            </a:r>
          </a:p>
          <a:p>
            <a:r>
              <a:rPr lang="it-IT" sz="2200" dirty="0">
                <a:latin typeface="Palatino Linotype" panose="02040502050505030304" pitchFamily="18" charset="0"/>
              </a:rPr>
              <a:t>Rientrano nella categoria del reddito d’impresa: il reddito degli agenti di commercio, assicurativi, fotografi. Rientrano nella categoria di lavoro autonomo l’attività di amministratore di sostegno, difensore civico, compensi per l’esercizio di pubbliche funzioni (eccetto alcuni casi come compensi per i membri delle commissioni tributarie, ai giudici di pace…)</a:t>
            </a:r>
          </a:p>
        </p:txBody>
      </p:sp>
      <p:pic>
        <p:nvPicPr>
          <p:cNvPr id="4" name="Immagine 3">
            <a:extLst>
              <a:ext uri="{FF2B5EF4-FFF2-40B4-BE49-F238E27FC236}">
                <a16:creationId xmlns:a16="http://schemas.microsoft.com/office/drawing/2014/main" id="{F5D7A7A6-03DF-22A6-042D-C4A39D8EA49E}"/>
              </a:ext>
            </a:extLst>
          </p:cNvPr>
          <p:cNvPicPr>
            <a:picLocks noChangeAspect="1"/>
          </p:cNvPicPr>
          <p:nvPr/>
        </p:nvPicPr>
        <p:blipFill>
          <a:blip r:embed="rId2"/>
          <a:stretch>
            <a:fillRect/>
          </a:stretch>
        </p:blipFill>
        <p:spPr>
          <a:xfrm>
            <a:off x="10030839" y="356694"/>
            <a:ext cx="1499746" cy="530398"/>
          </a:xfrm>
          <a:prstGeom prst="rect">
            <a:avLst/>
          </a:prstGeom>
        </p:spPr>
      </p:pic>
    </p:spTree>
    <p:extLst>
      <p:ext uri="{BB962C8B-B14F-4D97-AF65-F5344CB8AC3E}">
        <p14:creationId xmlns:p14="http://schemas.microsoft.com/office/powerpoint/2010/main" val="250864582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2" name="Titolo 1">
            <a:extLst>
              <a:ext uri="{FF2B5EF4-FFF2-40B4-BE49-F238E27FC236}">
                <a16:creationId xmlns:a16="http://schemas.microsoft.com/office/drawing/2014/main" id="{850E5C73-40F4-453B-482B-AAFFABBA7A67}"/>
              </a:ext>
            </a:extLst>
          </p:cNvPr>
          <p:cNvSpPr>
            <a:spLocks noGrp="1"/>
          </p:cNvSpPr>
          <p:nvPr>
            <p:ph type="title"/>
          </p:nvPr>
        </p:nvSpPr>
        <p:spPr>
          <a:xfrm>
            <a:off x="1103312" y="452718"/>
            <a:ext cx="8947522" cy="1400530"/>
          </a:xfrm>
        </p:spPr>
        <p:txBody>
          <a:bodyPr anchor="ctr">
            <a:normAutofit fontScale="90000"/>
          </a:bodyPr>
          <a:lstStyle/>
          <a:p>
            <a:pPr algn="ctr"/>
            <a:br>
              <a:rPr lang="it-IT" sz="2600" b="1" dirty="0">
                <a:solidFill>
                  <a:srgbClr val="FFFFFF"/>
                </a:solidFill>
                <a:latin typeface="Palatino Linotype" panose="02040502050505030304" pitchFamily="18" charset="0"/>
              </a:rPr>
            </a:br>
            <a:r>
              <a:rPr lang="it-IT" sz="2600" b="1" dirty="0">
                <a:solidFill>
                  <a:srgbClr val="FFFFFF"/>
                </a:solidFill>
                <a:latin typeface="Palatino Linotype" panose="02040502050505030304" pitchFamily="18" charset="0"/>
              </a:rPr>
              <a:t>DETERMINAZIONE DEL REDDITO DI LAVORO AUTONOMO</a:t>
            </a:r>
            <a:br>
              <a:rPr lang="it-IT" sz="2600" b="1" dirty="0">
                <a:solidFill>
                  <a:srgbClr val="FFFFFF"/>
                </a:solidFill>
                <a:latin typeface="Palatino Linotype" panose="02040502050505030304" pitchFamily="18" charset="0"/>
              </a:rPr>
            </a:br>
            <a:r>
              <a:rPr lang="it-IT" sz="2600" b="1" dirty="0">
                <a:solidFill>
                  <a:srgbClr val="FFFFFF"/>
                </a:solidFill>
                <a:latin typeface="Palatino Linotype" panose="02040502050505030304" pitchFamily="18" charset="0"/>
              </a:rPr>
              <a:t>ART. 54 TUIR</a:t>
            </a:r>
            <a:br>
              <a:rPr lang="it-IT" sz="2600" b="1" dirty="0">
                <a:solidFill>
                  <a:srgbClr val="FFFFFF"/>
                </a:solidFill>
                <a:latin typeface="Palatino Linotype" panose="02040502050505030304" pitchFamily="18" charset="0"/>
              </a:rPr>
            </a:br>
            <a:endParaRPr lang="it-IT" sz="2600" b="1" dirty="0">
              <a:solidFill>
                <a:srgbClr val="FFFFFF"/>
              </a:solidFill>
              <a:latin typeface="Palatino Linotype" panose="02040502050505030304" pitchFamily="18" charset="0"/>
            </a:endParaRPr>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294967" y="2305966"/>
            <a:ext cx="12486967" cy="4357452"/>
          </a:xfrm>
        </p:spPr>
        <p:txBody>
          <a:bodyPr>
            <a:noAutofit/>
          </a:bodyPr>
          <a:lstStyle/>
          <a:p>
            <a:pPr algn="just"/>
            <a:r>
              <a:rPr lang="it-IT" sz="1600" dirty="0">
                <a:latin typeface="Palatino Linotype" panose="02040502050505030304" pitchFamily="18" charset="0"/>
              </a:rPr>
              <a:t>1. Il reddito derivante dall'esercizio di arti e professioni </a:t>
            </a:r>
            <a:r>
              <a:rPr lang="it-IT" sz="1600" dirty="0" err="1">
                <a:latin typeface="Palatino Linotype" panose="02040502050505030304" pitchFamily="18" charset="0"/>
              </a:rPr>
              <a:t>e'</a:t>
            </a:r>
            <a:r>
              <a:rPr lang="it-IT" sz="1600" dirty="0">
                <a:latin typeface="Palatino Linotype" panose="02040502050505030304" pitchFamily="18" charset="0"/>
              </a:rPr>
              <a:t> costituito dalla differenza tra l'ammontare dei compensi in denaro o in natura percepiti nel periodo di imposta, anche sotto forma di partecipazione agli utili, e quello delle spese sostenute nel periodo stesso nell'esercizio dell'arte o della professione, salvo quanto stabilito nei successivi commi. I compensi sono computati al netto dei contributi previdenziali e assistenziali stabiliti dalla legge a carico del soggetto che li corrisponde.</a:t>
            </a:r>
          </a:p>
          <a:p>
            <a:pPr algn="just"/>
            <a:r>
              <a:rPr lang="it-IT" sz="1600" dirty="0">
                <a:latin typeface="Palatino Linotype" panose="02040502050505030304" pitchFamily="18" charset="0"/>
              </a:rPr>
              <a:t>1-bis. Concorrono a formare il reddito le plusvalenze dei beni strumentali, esclusi gli oggetti d'arte, di antiquariato o da collezione di cui al comma 5, se:</a:t>
            </a:r>
          </a:p>
          <a:p>
            <a:pPr algn="just"/>
            <a:r>
              <a:rPr lang="it-IT" sz="1600" dirty="0">
                <a:latin typeface="Palatino Linotype" panose="02040502050505030304" pitchFamily="18" charset="0"/>
              </a:rPr>
              <a:t>a) sono realizzate mediante cessione a titolo oneroso;</a:t>
            </a:r>
          </a:p>
          <a:p>
            <a:pPr algn="just"/>
            <a:r>
              <a:rPr lang="it-IT" sz="1600" dirty="0">
                <a:latin typeface="Palatino Linotype" panose="02040502050505030304" pitchFamily="18" charset="0"/>
              </a:rPr>
              <a:t>b) sono realizzate mediante il risarcimento, anche in forma assicurativa, per la perdita o il danneggiamento dei beni;</a:t>
            </a:r>
          </a:p>
          <a:p>
            <a:pPr algn="just"/>
            <a:r>
              <a:rPr lang="it-IT" sz="1600" dirty="0">
                <a:latin typeface="Palatino Linotype" panose="02040502050505030304" pitchFamily="18" charset="0"/>
              </a:rPr>
              <a:t>c) i beni vengono destinati al consumo personale o familiare dell'esercente l'arte o la professione o a </a:t>
            </a:r>
            <a:r>
              <a:rPr lang="it-IT" sz="1600" dirty="0" err="1">
                <a:latin typeface="Palatino Linotype" panose="02040502050505030304" pitchFamily="18" charset="0"/>
              </a:rPr>
              <a:t>finalita'</a:t>
            </a:r>
            <a:r>
              <a:rPr lang="it-IT" sz="1600" dirty="0">
                <a:latin typeface="Palatino Linotype" panose="02040502050505030304" pitchFamily="18" charset="0"/>
              </a:rPr>
              <a:t> estranee all'arte o professione. 1-bis.1. Le minusvalenze dei beni strumentali di cui al comma 1-bis sono deducibili se sono realizzate ai sensi delle lettere a) e b) del medesimo comma 1-bis.</a:t>
            </a:r>
          </a:p>
          <a:p>
            <a:pPr algn="just"/>
            <a:r>
              <a:rPr lang="it-IT" sz="1600" dirty="0">
                <a:latin typeface="Palatino Linotype" panose="02040502050505030304" pitchFamily="18" charset="0"/>
              </a:rPr>
              <a:t>1-ter. Si considerano plusvalenza o minusvalenza la differenza, positiva o negativa, tra il corrispettivo o </a:t>
            </a:r>
            <a:r>
              <a:rPr lang="it-IT" sz="1600" dirty="0" err="1">
                <a:latin typeface="Palatino Linotype" panose="02040502050505030304" pitchFamily="18" charset="0"/>
              </a:rPr>
              <a:t>l'indennita'</a:t>
            </a:r>
            <a:r>
              <a:rPr lang="it-IT" sz="1600" dirty="0">
                <a:latin typeface="Palatino Linotype" panose="02040502050505030304" pitchFamily="18" charset="0"/>
              </a:rPr>
              <a:t> percepiti e il costo non ammortizzato ovvero, in assenza di corrispettivo, la differenza tra il valore normale del bene e il costo non ammortizzato.</a:t>
            </a:r>
          </a:p>
          <a:p>
            <a:pPr algn="just"/>
            <a:r>
              <a:rPr lang="it-IT" sz="1600" dirty="0">
                <a:latin typeface="Palatino Linotype" panose="02040502050505030304" pitchFamily="18" charset="0"/>
              </a:rPr>
              <a:t>1-quater. Concorrono a formare il reddito i corrispettivi percepiti a seguito di cessione della clientela o di elementi immateriali comunque riferibili </a:t>
            </a:r>
            <a:r>
              <a:rPr lang="it-IT" sz="1600" dirty="0" err="1">
                <a:latin typeface="Palatino Linotype" panose="02040502050505030304" pitchFamily="18" charset="0"/>
              </a:rPr>
              <a:t>all'attivita'</a:t>
            </a:r>
            <a:r>
              <a:rPr lang="it-IT" sz="1600" dirty="0">
                <a:latin typeface="Palatino Linotype" panose="02040502050505030304" pitchFamily="18" charset="0"/>
              </a:rPr>
              <a:t> artistica o professionale.</a:t>
            </a:r>
          </a:p>
        </p:txBody>
      </p:sp>
      <p:pic>
        <p:nvPicPr>
          <p:cNvPr id="4" name="Immagine 3">
            <a:extLst>
              <a:ext uri="{FF2B5EF4-FFF2-40B4-BE49-F238E27FC236}">
                <a16:creationId xmlns:a16="http://schemas.microsoft.com/office/drawing/2014/main" id="{15ED866E-DA1A-736C-7EA3-CE75CF94C336}"/>
              </a:ext>
            </a:extLst>
          </p:cNvPr>
          <p:cNvPicPr>
            <a:picLocks noChangeAspect="1"/>
          </p:cNvPicPr>
          <p:nvPr/>
        </p:nvPicPr>
        <p:blipFill>
          <a:blip r:embed="rId2"/>
          <a:stretch>
            <a:fillRect/>
          </a:stretch>
        </p:blipFill>
        <p:spPr>
          <a:xfrm>
            <a:off x="10030839" y="357305"/>
            <a:ext cx="1499746" cy="530398"/>
          </a:xfrm>
          <a:prstGeom prst="rect">
            <a:avLst/>
          </a:prstGeom>
        </p:spPr>
      </p:pic>
    </p:spTree>
    <p:extLst>
      <p:ext uri="{BB962C8B-B14F-4D97-AF65-F5344CB8AC3E}">
        <p14:creationId xmlns:p14="http://schemas.microsoft.com/office/powerpoint/2010/main" val="20102407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250723" y="2452350"/>
            <a:ext cx="12324737" cy="4405650"/>
          </a:xfrm>
        </p:spPr>
        <p:txBody>
          <a:bodyPr>
            <a:normAutofit fontScale="92500" lnSpcReduction="10000"/>
          </a:bodyPr>
          <a:lstStyle/>
          <a:p>
            <a:pPr algn="just"/>
            <a:r>
              <a:rPr lang="it-IT" sz="1800" dirty="0">
                <a:latin typeface="Palatino Linotype" panose="02040502050505030304" pitchFamily="18" charset="0"/>
              </a:rPr>
              <a:t>2. Per i beni strumentali per l'esercizio dell'arte o della professione, esclusi gli oggetti d'arte, di antiquariato o da collezione di cui al comma 5, sono ammesse in deduzione quote annuali di ammortamento non superiori a quelle risultanti dall'applicazione al costo dei beni dei coefficienti stabiliti, per categorie di beni omogenei, con decreto del Ministro dell'economia e delle finanze. E' tuttavia consentita la deduzione integrale, nel periodo d'imposta in cui sono state sostenute, delle spese di acquisizione di beni strumentali il cui costo unitario non sia superiore a euro 516,4. La deduzione dei canoni di locazione finanziaria di beni strumentali </a:t>
            </a:r>
            <a:r>
              <a:rPr lang="it-IT" sz="1800" dirty="0" err="1">
                <a:latin typeface="Palatino Linotype" panose="02040502050505030304" pitchFamily="18" charset="0"/>
              </a:rPr>
              <a:t>e'</a:t>
            </a:r>
            <a:r>
              <a:rPr lang="it-IT" sz="1800" dirty="0">
                <a:latin typeface="Palatino Linotype" panose="02040502050505030304" pitchFamily="18" charset="0"/>
              </a:rPr>
              <a:t> ammessa per un periodo non inferiore alla </a:t>
            </a:r>
            <a:r>
              <a:rPr lang="it-IT" sz="1800" dirty="0" err="1">
                <a:latin typeface="Palatino Linotype" panose="02040502050505030304" pitchFamily="18" charset="0"/>
              </a:rPr>
              <a:t>meta'</a:t>
            </a:r>
            <a:r>
              <a:rPr lang="it-IT" sz="1800" dirty="0">
                <a:latin typeface="Palatino Linotype" panose="02040502050505030304" pitchFamily="18" charset="0"/>
              </a:rPr>
              <a:t> del periodo di ammortamento corrispondente al coefficiente stabilito nel predetto decreto; in caso di beni immobili, la deduzione </a:t>
            </a:r>
            <a:r>
              <a:rPr lang="it-IT" sz="1800" dirty="0" err="1">
                <a:latin typeface="Palatino Linotype" panose="02040502050505030304" pitchFamily="18" charset="0"/>
              </a:rPr>
              <a:t>e'</a:t>
            </a:r>
            <a:r>
              <a:rPr lang="it-IT" sz="1800" dirty="0">
                <a:latin typeface="Palatino Linotype" panose="02040502050505030304" pitchFamily="18" charset="0"/>
              </a:rPr>
              <a:t> ammessa per un periodo non inferiore a dodici anni. Ai fini del calcolo delle quote di ammortamento deducibili dei beni immobili strumentali, si applica l'articolo 36, commi 7 e 7-bis, del decreto-legge 4 luglio 2006, n. 223, convertito, con modificazioni, dalla legge 4 agosto 2006, n. 248. Per i beni di cui all'articolo 164, comma 1, lettera b), la </a:t>
            </a:r>
            <a:r>
              <a:rPr lang="it-IT" sz="1800" dirty="0" err="1">
                <a:latin typeface="Palatino Linotype" panose="02040502050505030304" pitchFamily="18" charset="0"/>
              </a:rPr>
              <a:t>deducibilita'</a:t>
            </a:r>
            <a:r>
              <a:rPr lang="it-IT" sz="1800" dirty="0">
                <a:latin typeface="Palatino Linotype" panose="02040502050505030304" pitchFamily="18" charset="0"/>
              </a:rPr>
              <a:t> dei canoni di locazione finanziaria </a:t>
            </a:r>
            <a:r>
              <a:rPr lang="it-IT" sz="1800" dirty="0" err="1">
                <a:latin typeface="Palatino Linotype" panose="02040502050505030304" pitchFamily="18" charset="0"/>
              </a:rPr>
              <a:t>e'</a:t>
            </a:r>
            <a:r>
              <a:rPr lang="it-IT" sz="1800" dirty="0">
                <a:latin typeface="Palatino Linotype" panose="02040502050505030304" pitchFamily="18" charset="0"/>
              </a:rPr>
              <a:t> ammessa per un periodo non inferiore al periodo di ammortamento corrispondente al coefficiente stabilito a norma del primo periodo. I canoni di locazione finanziaria dei beni strumentali sono deducibili nel periodo d'imposta in cui maturano. Le spese relative all'ammodernamento, alla ristrutturazione e alla manutenzione di immobili utilizzati nell'esercizio di arti e professioni, che per le loro caratteristiche non sono imputabili ad incremento del costo dei beni ai quali si riferiscono, sono deducibili, nel periodo d'imposta di sostenimento, nel limite del 5 per cento del costo complessivo di tutti i beni materiali ammortizzabili, quale risulta all'inizio del periodo d'imposta dal registro di cui all'articolo 19 del decreto del Presidente della Repubblica 29 settembre 1973, n. 600, e successive modificazioni; l'eccedenza </a:t>
            </a:r>
            <a:r>
              <a:rPr lang="it-IT" sz="1800" dirty="0" err="1">
                <a:latin typeface="Palatino Linotype" panose="02040502050505030304" pitchFamily="18" charset="0"/>
              </a:rPr>
              <a:t>e'</a:t>
            </a:r>
            <a:r>
              <a:rPr lang="it-IT" sz="1800" dirty="0">
                <a:latin typeface="Palatino Linotype" panose="02040502050505030304" pitchFamily="18" charset="0"/>
              </a:rPr>
              <a:t> deducibile in quote costanti nei cinque periodi d'imposta successivi (1).</a:t>
            </a:r>
          </a:p>
        </p:txBody>
      </p:sp>
      <p:pic>
        <p:nvPicPr>
          <p:cNvPr id="5" name="Immagine 4">
            <a:extLst>
              <a:ext uri="{FF2B5EF4-FFF2-40B4-BE49-F238E27FC236}">
                <a16:creationId xmlns:a16="http://schemas.microsoft.com/office/drawing/2014/main" id="{B8794653-1233-389B-9A07-3F8DBA24E410}"/>
              </a:ext>
            </a:extLst>
          </p:cNvPr>
          <p:cNvPicPr>
            <a:picLocks noChangeAspect="1"/>
          </p:cNvPicPr>
          <p:nvPr/>
        </p:nvPicPr>
        <p:blipFill>
          <a:blip r:embed="rId2"/>
          <a:stretch>
            <a:fillRect/>
          </a:stretch>
        </p:blipFill>
        <p:spPr>
          <a:xfrm>
            <a:off x="10027790" y="349381"/>
            <a:ext cx="1505843" cy="530398"/>
          </a:xfrm>
          <a:prstGeom prst="rect">
            <a:avLst/>
          </a:prstGeom>
        </p:spPr>
      </p:pic>
    </p:spTree>
    <p:extLst>
      <p:ext uri="{BB962C8B-B14F-4D97-AF65-F5344CB8AC3E}">
        <p14:creationId xmlns:p14="http://schemas.microsoft.com/office/powerpoint/2010/main" val="123392819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265471" y="2535444"/>
            <a:ext cx="12339067" cy="4405650"/>
          </a:xfrm>
        </p:spPr>
        <p:txBody>
          <a:bodyPr>
            <a:normAutofit lnSpcReduction="10000"/>
          </a:bodyPr>
          <a:lstStyle/>
          <a:p>
            <a:pPr algn="just"/>
            <a:r>
              <a:rPr lang="it-IT" sz="1800" dirty="0">
                <a:latin typeface="Palatino Linotype" panose="02040502050505030304" pitchFamily="18" charset="0"/>
              </a:rPr>
              <a:t>3. Le spese relative all'acquisto di beni mobili, diversi da quelli indicati nel comma 4, adibiti promiscuamente all'esercizio dell'arte o professione e all'uso personale o familiare del contribuente sono ammortizzabili, o deducibili se il costo unitario non </a:t>
            </a:r>
            <a:r>
              <a:rPr lang="it-IT" sz="1800" dirty="0" err="1">
                <a:latin typeface="Palatino Linotype" panose="02040502050505030304" pitchFamily="18" charset="0"/>
              </a:rPr>
              <a:t>e'</a:t>
            </a:r>
            <a:r>
              <a:rPr lang="it-IT" sz="1800" dirty="0">
                <a:latin typeface="Palatino Linotype" panose="02040502050505030304" pitchFamily="18" charset="0"/>
              </a:rPr>
              <a:t> superiore a un milione di lire, nella misura del 50 per cento; nella stessa misura sono deducibili i canoni di locazione anche finanziaria e di noleggio e le spese relativi all'impiego di tali beni. Per gli immobili utilizzati promiscuamente, a condizione che il contribuente non disponga nel medesimo comune di altro immobile adibito esclusivamente all'esercizio dell'arte o professione, </a:t>
            </a:r>
            <a:r>
              <a:rPr lang="it-IT" sz="1800" dirty="0" err="1">
                <a:latin typeface="Palatino Linotype" panose="02040502050505030304" pitchFamily="18" charset="0"/>
              </a:rPr>
              <a:t>e'</a:t>
            </a:r>
            <a:r>
              <a:rPr lang="it-IT" sz="1800" dirty="0">
                <a:latin typeface="Palatino Linotype" panose="02040502050505030304" pitchFamily="18" charset="0"/>
              </a:rPr>
              <a:t> deducibile una somma pari al 50 per cento della rendita ovvero, in caso di immobili acquisiti mediante locazione, anche finanziaria, un importo pari al 50 per cento del relativo canone. Nella stessa misura sono deducibili le spese per i servizi relativi a tali immobili </a:t>
            </a:r>
            <a:r>
              <a:rPr lang="it-IT" sz="1800" dirty="0" err="1">
                <a:latin typeface="Palatino Linotype" panose="02040502050505030304" pitchFamily="18" charset="0"/>
              </a:rPr>
              <a:t>nonche</a:t>
            </a:r>
            <a:r>
              <a:rPr lang="it-IT" sz="1800" dirty="0">
                <a:latin typeface="Palatino Linotype" panose="02040502050505030304" pitchFamily="18" charset="0"/>
              </a:rPr>
              <a:t>' quelle relative all'ammodernamento, ristrutturazione e manutenzione degli immobili utilizzati, che per le loro caratteristiche non sono imputabili ad incremento del costo dei beni ai quali si riferiscono.</a:t>
            </a:r>
          </a:p>
          <a:p>
            <a:pPr algn="just"/>
            <a:r>
              <a:rPr lang="it-IT" sz="1800" dirty="0">
                <a:latin typeface="Palatino Linotype" panose="02040502050505030304" pitchFamily="18" charset="0"/>
              </a:rPr>
              <a:t>3-bis. Le quote d'ammortamento, i canoni di locazione anche finanziaria o di noleggio e le spese di impiego e manutenzione relativi ad apparecchiature terminali per servizi di comunicazione elettronica ad uso pubblico di cui alla lettera gg) del comma 1 dell'articolo 1 del codice delle comunicazioni elettroniche, di cui al decreto legislativo 1 agosto 2003, n. 259, sono deducibili nella misura dell'80 per cento.</a:t>
            </a:r>
          </a:p>
          <a:p>
            <a:pPr algn="just"/>
            <a:r>
              <a:rPr lang="it-IT" sz="1800" dirty="0">
                <a:latin typeface="Palatino Linotype" panose="02040502050505030304" pitchFamily="18" charset="0"/>
              </a:rPr>
              <a:t>4. abrogato</a:t>
            </a:r>
          </a:p>
        </p:txBody>
      </p:sp>
      <p:pic>
        <p:nvPicPr>
          <p:cNvPr id="4" name="Immagine 3">
            <a:extLst>
              <a:ext uri="{FF2B5EF4-FFF2-40B4-BE49-F238E27FC236}">
                <a16:creationId xmlns:a16="http://schemas.microsoft.com/office/drawing/2014/main" id="{D910A021-1300-968D-7888-78DA51E1E993}"/>
              </a:ext>
            </a:extLst>
          </p:cNvPr>
          <p:cNvPicPr>
            <a:picLocks noChangeAspect="1"/>
          </p:cNvPicPr>
          <p:nvPr/>
        </p:nvPicPr>
        <p:blipFill>
          <a:blip r:embed="rId2"/>
          <a:stretch>
            <a:fillRect/>
          </a:stretch>
        </p:blipFill>
        <p:spPr>
          <a:xfrm>
            <a:off x="10027790" y="369624"/>
            <a:ext cx="1505843" cy="530398"/>
          </a:xfrm>
          <a:prstGeom prst="rect">
            <a:avLst/>
          </a:prstGeom>
        </p:spPr>
      </p:pic>
    </p:spTree>
    <p:extLst>
      <p:ext uri="{BB962C8B-B14F-4D97-AF65-F5344CB8AC3E}">
        <p14:creationId xmlns:p14="http://schemas.microsoft.com/office/powerpoint/2010/main" val="4222110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309716" y="2286162"/>
            <a:ext cx="12373897" cy="4788295"/>
          </a:xfrm>
        </p:spPr>
        <p:txBody>
          <a:bodyPr>
            <a:normAutofit fontScale="92500" lnSpcReduction="10000"/>
          </a:bodyPr>
          <a:lstStyle/>
          <a:p>
            <a:pPr algn="just"/>
            <a:r>
              <a:rPr lang="it-IT" sz="1800" dirty="0">
                <a:latin typeface="Palatino Linotype" panose="02040502050505030304" pitchFamily="18" charset="0"/>
              </a:rPr>
              <a:t>5. Le spese relative a prestazioni alberghiere e a somministrazione di alimenti e bevande sono deducibili nella misura del 75 per cento e, in ogni caso, per un importo complessivamente non superiore al 2 per cento dell'ammontare dei compensi percepiti nel periodo di imposta.</a:t>
            </a:r>
          </a:p>
          <a:p>
            <a:pPr algn="just"/>
            <a:r>
              <a:rPr lang="it-IT" sz="1800" dirty="0">
                <a:latin typeface="Palatino Linotype" panose="02040502050505030304" pitchFamily="18" charset="0"/>
              </a:rPr>
              <a:t>I limiti di cui al periodo precedente non si applicano alle spese relative a prestazioni alberghiere e di somministrazione di alimenti e bevande sostenute dall'esercente arte o professione per l'esecuzione di un incarico e addebitate analiticamente in capo al committente. Tutte le spese relative all'esecuzione di un incarico conferito e sostenute direttamente dal committente non costituiscono compensi in natura per il professionista (2). </a:t>
            </a:r>
          </a:p>
          <a:p>
            <a:pPr algn="just"/>
            <a:r>
              <a:rPr lang="it-IT" sz="1800" dirty="0">
                <a:latin typeface="Palatino Linotype" panose="02040502050505030304" pitchFamily="18" charset="0"/>
              </a:rPr>
              <a:t>Le spese di rappresentanza sono deducibili nei limiti dell'1 per cento dei compensi percepiti nel periodo d'imposta. Sono comprese nelle spese di rappresentanza anche quelle sostenute per l'acquisto o l'importazione di oggetti di arte, di antiquariato o da collezione, anche se utilizzati come beni strumentali per l'esercizio dell'arte o professione, </a:t>
            </a:r>
            <a:r>
              <a:rPr lang="it-IT" sz="1800" dirty="0" err="1">
                <a:latin typeface="Palatino Linotype" panose="02040502050505030304" pitchFamily="18" charset="0"/>
              </a:rPr>
              <a:t>nonche</a:t>
            </a:r>
            <a:r>
              <a:rPr lang="it-IT" sz="1800" dirty="0">
                <a:latin typeface="Palatino Linotype" panose="02040502050505030304" pitchFamily="18" charset="0"/>
              </a:rPr>
              <a:t>' quelle sostenute per l'acquisto o l'importazione di beni destinati ad essere ceduti a titolo gratuito. Sono integralmente deducibili, entro il limite annuo di 10.000 euro, le spese per l'iscrizione a master e a corsi di formazione o di aggiornamento professionale </a:t>
            </a:r>
            <a:r>
              <a:rPr lang="it-IT" sz="1800" dirty="0" err="1">
                <a:latin typeface="Palatino Linotype" panose="02040502050505030304" pitchFamily="18" charset="0"/>
              </a:rPr>
              <a:t>nonche</a:t>
            </a:r>
            <a:r>
              <a:rPr lang="it-IT" sz="1800" dirty="0">
                <a:latin typeface="Palatino Linotype" panose="02040502050505030304" pitchFamily="18" charset="0"/>
              </a:rPr>
              <a:t>' le spese di iscrizione a convegni e congressi, comprese quelle di viaggio e soggiorno. Sono integralmente deducibili, entro il limite annuo di 5.000 euro, le spese sostenute per i servizi personalizzati di certificazione delle competenze, orientamento, ricerca e sostegno all'auto-</a:t>
            </a:r>
            <a:r>
              <a:rPr lang="it-IT" sz="1800" dirty="0" err="1">
                <a:latin typeface="Palatino Linotype" panose="02040502050505030304" pitchFamily="18" charset="0"/>
              </a:rPr>
              <a:t>imprenditorialita</a:t>
            </a:r>
            <a:r>
              <a:rPr lang="it-IT" sz="1800" dirty="0">
                <a:latin typeface="Palatino Linotype" panose="02040502050505030304" pitchFamily="18" charset="0"/>
              </a:rPr>
              <a:t>', mirate a sbocchi occupazionali effettivamente esistenti e appropriati in relazione alle condizioni del mercato del lavoro, erogati dagli organismi accreditati ai sensi della disciplina vigente. Sono </a:t>
            </a:r>
            <a:r>
              <a:rPr lang="it-IT" sz="1800" dirty="0" err="1">
                <a:latin typeface="Palatino Linotype" panose="02040502050505030304" pitchFamily="18" charset="0"/>
              </a:rPr>
              <a:t>altresi'</a:t>
            </a:r>
            <a:r>
              <a:rPr lang="it-IT" sz="1800" dirty="0">
                <a:latin typeface="Palatino Linotype" panose="02040502050505030304" pitchFamily="18" charset="0"/>
              </a:rPr>
              <a:t> integralmente deducibili gli oneri sostenuti per la garanzia contro il mancato pagamento delle prestazioni di lavoro autonomo fornita da forme assicurative o di </a:t>
            </a:r>
            <a:r>
              <a:rPr lang="it-IT" sz="1800" dirty="0" err="1">
                <a:latin typeface="Palatino Linotype" panose="02040502050505030304" pitchFamily="18" charset="0"/>
              </a:rPr>
              <a:t>solidarieta'</a:t>
            </a:r>
            <a:r>
              <a:rPr lang="it-IT" sz="1800" dirty="0">
                <a:latin typeface="Palatino Linotype" panose="02040502050505030304" pitchFamily="18" charset="0"/>
              </a:rPr>
              <a:t>.</a:t>
            </a:r>
          </a:p>
        </p:txBody>
      </p:sp>
      <p:pic>
        <p:nvPicPr>
          <p:cNvPr id="4" name="Immagine 3">
            <a:extLst>
              <a:ext uri="{FF2B5EF4-FFF2-40B4-BE49-F238E27FC236}">
                <a16:creationId xmlns:a16="http://schemas.microsoft.com/office/drawing/2014/main" id="{05F8AA6A-FAE1-C2E8-2151-DC656D73F311}"/>
              </a:ext>
            </a:extLst>
          </p:cNvPr>
          <p:cNvPicPr>
            <a:picLocks noChangeAspect="1"/>
          </p:cNvPicPr>
          <p:nvPr/>
        </p:nvPicPr>
        <p:blipFill>
          <a:blip r:embed="rId2"/>
          <a:stretch>
            <a:fillRect/>
          </a:stretch>
        </p:blipFill>
        <p:spPr>
          <a:xfrm>
            <a:off x="10027790" y="347484"/>
            <a:ext cx="1505843" cy="530398"/>
          </a:xfrm>
          <a:prstGeom prst="rect">
            <a:avLst/>
          </a:prstGeom>
        </p:spPr>
      </p:pic>
    </p:spTree>
    <p:extLst>
      <p:ext uri="{BB962C8B-B14F-4D97-AF65-F5344CB8AC3E}">
        <p14:creationId xmlns:p14="http://schemas.microsoft.com/office/powerpoint/2010/main" val="53093468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236390" y="2713703"/>
            <a:ext cx="12192417" cy="4493875"/>
          </a:xfrm>
        </p:spPr>
        <p:txBody>
          <a:bodyPr>
            <a:normAutofit/>
          </a:bodyPr>
          <a:lstStyle/>
          <a:p>
            <a:pPr algn="just"/>
            <a:r>
              <a:rPr lang="it-IT" sz="1800" dirty="0">
                <a:latin typeface="Palatino Linotype" panose="02040502050505030304" pitchFamily="18" charset="0"/>
              </a:rPr>
              <a:t>6. Tra le spese per prestazioni di lavoro deducibili si comprendono, salvo il disposto di cui al comma 6-bis, anche le quote delle </a:t>
            </a:r>
            <a:r>
              <a:rPr lang="it-IT" sz="1800" dirty="0" err="1">
                <a:latin typeface="Palatino Linotype" panose="02040502050505030304" pitchFamily="18" charset="0"/>
              </a:rPr>
              <a:t>indennita'</a:t>
            </a:r>
            <a:r>
              <a:rPr lang="it-IT" sz="1800" dirty="0">
                <a:latin typeface="Palatino Linotype" panose="02040502050505030304" pitchFamily="18" charset="0"/>
              </a:rPr>
              <a:t> di cui alle lettere a) e c) del comma 1 dell'articolo 17 maturate nel periodo di imposta. Le spese di vitto e alloggio sostenute per le trasferte effettuate fuori dal territorio comunale dai lavoratori dipendenti degli esercenti arti e professioni sono deducibili nelle misure previste dal comma 2 dell'articolo 95.</a:t>
            </a:r>
          </a:p>
          <a:p>
            <a:pPr algn="just"/>
            <a:r>
              <a:rPr lang="it-IT" sz="1800" dirty="0">
                <a:latin typeface="Palatino Linotype" panose="02040502050505030304" pitchFamily="18" charset="0"/>
              </a:rPr>
              <a:t>6-bis. Non sono ammesse deduzioni per i compensi al coniuge, ai figli, affidati o affiliati, minori di </a:t>
            </a:r>
            <a:r>
              <a:rPr lang="it-IT" sz="1800" dirty="0" err="1">
                <a:latin typeface="Palatino Linotype" panose="02040502050505030304" pitchFamily="18" charset="0"/>
              </a:rPr>
              <a:t>eta'</a:t>
            </a:r>
            <a:r>
              <a:rPr lang="it-IT" sz="1800" dirty="0">
                <a:latin typeface="Palatino Linotype" panose="02040502050505030304" pitchFamily="18" charset="0"/>
              </a:rPr>
              <a:t> o permanentemente inabili al lavoro, </a:t>
            </a:r>
            <a:r>
              <a:rPr lang="it-IT" sz="1800" dirty="0" err="1">
                <a:latin typeface="Palatino Linotype" panose="02040502050505030304" pitchFamily="18" charset="0"/>
              </a:rPr>
              <a:t>nonche</a:t>
            </a:r>
            <a:r>
              <a:rPr lang="it-IT" sz="1800" dirty="0">
                <a:latin typeface="Palatino Linotype" panose="02040502050505030304" pitchFamily="18" charset="0"/>
              </a:rPr>
              <a:t>' agli ascendenti dell'artista o professionista ovvero dei soci o associati per il lavoro prestato o l'opera svolta nei confronti dell'artista o professionista ovvero della </a:t>
            </a:r>
            <a:r>
              <a:rPr lang="it-IT" sz="1800" dirty="0" err="1">
                <a:latin typeface="Palatino Linotype" panose="02040502050505030304" pitchFamily="18" charset="0"/>
              </a:rPr>
              <a:t>societa'</a:t>
            </a:r>
            <a:r>
              <a:rPr lang="it-IT" sz="1800" dirty="0">
                <a:latin typeface="Palatino Linotype" panose="02040502050505030304" pitchFamily="18" charset="0"/>
              </a:rPr>
              <a:t> o associazione. I compensi non ammessi in deduzione non concorrono a formare il reddito complessivo dei percipienti.</a:t>
            </a:r>
          </a:p>
          <a:p>
            <a:pPr algn="just"/>
            <a:r>
              <a:rPr lang="it-IT" sz="1800" dirty="0">
                <a:latin typeface="Palatino Linotype" panose="02040502050505030304" pitchFamily="18" charset="0"/>
              </a:rPr>
              <a:t>7. abrogato</a:t>
            </a:r>
          </a:p>
          <a:p>
            <a:pPr algn="just"/>
            <a:endParaRPr lang="it-IT" sz="1800" dirty="0">
              <a:latin typeface="Palatino Linotype" panose="02040502050505030304" pitchFamily="18" charset="0"/>
            </a:endParaRPr>
          </a:p>
        </p:txBody>
      </p:sp>
      <p:pic>
        <p:nvPicPr>
          <p:cNvPr id="4" name="Immagine 3">
            <a:extLst>
              <a:ext uri="{FF2B5EF4-FFF2-40B4-BE49-F238E27FC236}">
                <a16:creationId xmlns:a16="http://schemas.microsoft.com/office/drawing/2014/main" id="{9A6910AD-AC0E-56D1-C012-50C8002C6712}"/>
              </a:ext>
            </a:extLst>
          </p:cNvPr>
          <p:cNvPicPr>
            <a:picLocks noChangeAspect="1"/>
          </p:cNvPicPr>
          <p:nvPr/>
        </p:nvPicPr>
        <p:blipFill>
          <a:blip r:embed="rId2"/>
          <a:stretch>
            <a:fillRect/>
          </a:stretch>
        </p:blipFill>
        <p:spPr>
          <a:xfrm>
            <a:off x="10027790" y="371214"/>
            <a:ext cx="1505843" cy="530398"/>
          </a:xfrm>
          <a:prstGeom prst="rect">
            <a:avLst/>
          </a:prstGeom>
        </p:spPr>
      </p:pic>
    </p:spTree>
    <p:extLst>
      <p:ext uri="{BB962C8B-B14F-4D97-AF65-F5344CB8AC3E}">
        <p14:creationId xmlns:p14="http://schemas.microsoft.com/office/powerpoint/2010/main" val="347251572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it-IT"/>
          </a:p>
        </p:txBody>
      </p:sp>
      <p:sp>
        <p:nvSpPr>
          <p:cNvPr id="3" name="Segnaposto contenuto 2">
            <a:extLst>
              <a:ext uri="{FF2B5EF4-FFF2-40B4-BE49-F238E27FC236}">
                <a16:creationId xmlns:a16="http://schemas.microsoft.com/office/drawing/2014/main" id="{A35E17F4-7D5B-F4CC-1798-FFB1D279F1CE}"/>
              </a:ext>
            </a:extLst>
          </p:cNvPr>
          <p:cNvSpPr>
            <a:spLocks noGrp="1"/>
          </p:cNvSpPr>
          <p:nvPr>
            <p:ph idx="1"/>
          </p:nvPr>
        </p:nvSpPr>
        <p:spPr>
          <a:xfrm>
            <a:off x="-309716" y="2522423"/>
            <a:ext cx="12339485" cy="4552034"/>
          </a:xfrm>
        </p:spPr>
        <p:txBody>
          <a:bodyPr>
            <a:normAutofit/>
          </a:bodyPr>
          <a:lstStyle/>
          <a:p>
            <a:pPr algn="just"/>
            <a:r>
              <a:rPr lang="it-IT" sz="1800" dirty="0">
                <a:latin typeface="Palatino Linotype" panose="02040502050505030304" pitchFamily="18" charset="0"/>
              </a:rPr>
              <a:t>8. I redditi indicati alla lett. b) del comma 2 dell'articolo 53 sono costituiti dall'ammontare dei proventi in denaro o in natura percepiti nel periodo di imposta, anche sotto forma di partecipazione agli utili, ridotto del 25 per cento a titolo di deduzione forfettaria delle spese, ovvero del 40 per cento se i relativi compensi sono percepiti da soggetti di </a:t>
            </a:r>
            <a:r>
              <a:rPr lang="it-IT" sz="1800" dirty="0" err="1">
                <a:latin typeface="Palatino Linotype" panose="02040502050505030304" pitchFamily="18" charset="0"/>
              </a:rPr>
              <a:t>eta'</a:t>
            </a:r>
            <a:r>
              <a:rPr lang="it-IT" sz="1800" dirty="0">
                <a:latin typeface="Palatino Linotype" panose="02040502050505030304" pitchFamily="18" charset="0"/>
              </a:rPr>
              <a:t> inferiore a 35 anni; le partecipazioni agli utili e le </a:t>
            </a:r>
            <a:r>
              <a:rPr lang="it-IT" sz="1800" dirty="0" err="1">
                <a:latin typeface="Palatino Linotype" panose="02040502050505030304" pitchFamily="18" charset="0"/>
              </a:rPr>
              <a:t>indennita'</a:t>
            </a:r>
            <a:r>
              <a:rPr lang="it-IT" sz="1800" dirty="0">
                <a:latin typeface="Palatino Linotype" panose="02040502050505030304" pitchFamily="18" charset="0"/>
              </a:rPr>
              <a:t> di cui alle lettere c), d) ed e) costituiscono reddito per l'intero ammontare percepito nel periodo di </a:t>
            </a:r>
            <a:r>
              <a:rPr lang="it-IT" sz="1800" dirty="0" err="1">
                <a:latin typeface="Palatino Linotype" panose="02040502050505030304" pitchFamily="18" charset="0"/>
              </a:rPr>
              <a:t>imposta.I</a:t>
            </a:r>
            <a:r>
              <a:rPr lang="it-IT" sz="1800" dirty="0">
                <a:latin typeface="Palatino Linotype" panose="02040502050505030304" pitchFamily="18" charset="0"/>
              </a:rPr>
              <a:t> redditi indicati alla lettera f) dello stesso comma sono costituiti dall'ammontare dei compensi in denaro o in natura percepiti nel periodo d'imposta, ridotto del 15 per cento a titolo di deduzione forfettaria delle spese. I redditi indicati alla lettera f-bis) del comma 2 dell'articolo 53 sono costituiti dall'ammontare delle </a:t>
            </a:r>
            <a:r>
              <a:rPr lang="it-IT" sz="1800" dirty="0" err="1">
                <a:latin typeface="Palatino Linotype" panose="02040502050505030304" pitchFamily="18" charset="0"/>
              </a:rPr>
              <a:t>indennita'</a:t>
            </a:r>
            <a:r>
              <a:rPr lang="it-IT" sz="1800" dirty="0">
                <a:latin typeface="Palatino Linotype" panose="02040502050505030304" pitchFamily="18" charset="0"/>
              </a:rPr>
              <a:t> in denaro o in natura percepite nel periodo di imposta.</a:t>
            </a:r>
          </a:p>
          <a:p>
            <a:pPr algn="just"/>
            <a:r>
              <a:rPr lang="it-IT" sz="1800" dirty="0">
                <a:latin typeface="Palatino Linotype" panose="02040502050505030304" pitchFamily="18" charset="0"/>
              </a:rPr>
              <a:t>8-bis. In deroga al principio della determinazione analitica del reddito, la base imponibile per i rapporti di cooperazione dei volontari e dei cooperanti </a:t>
            </a:r>
            <a:r>
              <a:rPr lang="it-IT" sz="1800" dirty="0" err="1">
                <a:latin typeface="Palatino Linotype" panose="02040502050505030304" pitchFamily="18" charset="0"/>
              </a:rPr>
              <a:t>e'</a:t>
            </a:r>
            <a:r>
              <a:rPr lang="it-IT" sz="1800" dirty="0">
                <a:latin typeface="Palatino Linotype" panose="02040502050505030304" pitchFamily="18" charset="0"/>
              </a:rPr>
              <a:t> determinata sulla base dei compensi convenzionali fissati annualmente con decreto del Ministero degli affari esteri di concerto con il Ministero del lavoro e delle politiche sociali, indipendentemente dalla durata temporale e dalla natura del contratto </a:t>
            </a:r>
            <a:r>
              <a:rPr lang="it-IT" sz="1800" dirty="0" err="1">
                <a:latin typeface="Palatino Linotype" panose="02040502050505030304" pitchFamily="18" charset="0"/>
              </a:rPr>
              <a:t>purche</a:t>
            </a:r>
            <a:r>
              <a:rPr lang="it-IT" sz="1800" dirty="0">
                <a:latin typeface="Palatino Linotype" panose="02040502050505030304" pitchFamily="18" charset="0"/>
              </a:rPr>
              <a:t>' stipulato da organizzazione non governativa riconosciuta idonea ai sensi dell'articolo 28 della legge 26 febbraio 1987, n. 49.</a:t>
            </a:r>
          </a:p>
        </p:txBody>
      </p:sp>
      <p:pic>
        <p:nvPicPr>
          <p:cNvPr id="4" name="Immagine 3">
            <a:extLst>
              <a:ext uri="{FF2B5EF4-FFF2-40B4-BE49-F238E27FC236}">
                <a16:creationId xmlns:a16="http://schemas.microsoft.com/office/drawing/2014/main" id="{5C6AC79F-11E8-BE6E-C1C1-6E97D625A3DD}"/>
              </a:ext>
            </a:extLst>
          </p:cNvPr>
          <p:cNvPicPr>
            <a:picLocks noChangeAspect="1"/>
          </p:cNvPicPr>
          <p:nvPr/>
        </p:nvPicPr>
        <p:blipFill>
          <a:blip r:embed="rId2"/>
          <a:stretch>
            <a:fillRect/>
          </a:stretch>
        </p:blipFill>
        <p:spPr>
          <a:xfrm>
            <a:off x="10027790" y="386655"/>
            <a:ext cx="1505843" cy="530398"/>
          </a:xfrm>
          <a:prstGeom prst="rect">
            <a:avLst/>
          </a:prstGeom>
        </p:spPr>
      </p:pic>
    </p:spTree>
    <p:extLst>
      <p:ext uri="{BB962C8B-B14F-4D97-AF65-F5344CB8AC3E}">
        <p14:creationId xmlns:p14="http://schemas.microsoft.com/office/powerpoint/2010/main" val="2448509578"/>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TotalTime>
  <Words>2366</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Century Gothic</vt:lpstr>
      <vt:lpstr>Palatino Linotype</vt:lpstr>
      <vt:lpstr>Wingdings 3</vt:lpstr>
      <vt:lpstr>Ione</vt:lpstr>
      <vt:lpstr>REDDITI DI LAVORO AUTONOMO </vt:lpstr>
      <vt:lpstr>REDDITI DI LAVORO AUTONOMO ART. 53 TUIR</vt:lpstr>
      <vt:lpstr>Presentazione standard di PowerPoint</vt:lpstr>
      <vt:lpstr> DETERMINAZIONE DEL REDDITO DI LAVORO AUTONOMO ART. 54 TUIR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CRITERIO DI CASSA E PRINCIPIO DI INERENZA</vt:lpstr>
      <vt:lpstr>REGIMI CONTABILI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Studio Legale Di Fiore</dc:creator>
  <cp:lastModifiedBy>Studio Legale Di Fiore</cp:lastModifiedBy>
  <cp:revision>2</cp:revision>
  <dcterms:created xsi:type="dcterms:W3CDTF">2024-10-02T08:19:03Z</dcterms:created>
  <dcterms:modified xsi:type="dcterms:W3CDTF">2024-10-02T14:22:03Z</dcterms:modified>
</cp:coreProperties>
</file>